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708" r:id="rId1"/>
  </p:sldMasterIdLst>
  <p:notesMasterIdLst>
    <p:notesMasterId r:id="rId96"/>
  </p:notesMasterIdLst>
  <p:sldIdLst>
    <p:sldId id="257" r:id="rId2"/>
    <p:sldId id="258" r:id="rId3"/>
    <p:sldId id="259" r:id="rId4"/>
    <p:sldId id="260" r:id="rId5"/>
    <p:sldId id="318" r:id="rId6"/>
    <p:sldId id="261" r:id="rId7"/>
    <p:sldId id="281" r:id="rId8"/>
    <p:sldId id="279" r:id="rId9"/>
    <p:sldId id="262" r:id="rId10"/>
    <p:sldId id="282" r:id="rId11"/>
    <p:sldId id="366" r:id="rId12"/>
    <p:sldId id="280" r:id="rId13"/>
    <p:sldId id="263" r:id="rId14"/>
    <p:sldId id="367" r:id="rId15"/>
    <p:sldId id="283" r:id="rId16"/>
    <p:sldId id="370" r:id="rId17"/>
    <p:sldId id="368" r:id="rId18"/>
    <p:sldId id="369" r:id="rId19"/>
    <p:sldId id="264" r:id="rId20"/>
    <p:sldId id="272" r:id="rId21"/>
    <p:sldId id="273" r:id="rId22"/>
    <p:sldId id="314" r:id="rId23"/>
    <p:sldId id="286" r:id="rId24"/>
    <p:sldId id="285" r:id="rId25"/>
    <p:sldId id="274" r:id="rId26"/>
    <p:sldId id="275" r:id="rId27"/>
    <p:sldId id="313" r:id="rId28"/>
    <p:sldId id="362" r:id="rId29"/>
    <p:sldId id="290" r:id="rId30"/>
    <p:sldId id="291" r:id="rId31"/>
    <p:sldId id="320" r:id="rId32"/>
    <p:sldId id="321" r:id="rId33"/>
    <p:sldId id="293" r:id="rId34"/>
    <p:sldId id="315" r:id="rId35"/>
    <p:sldId id="294" r:id="rId36"/>
    <p:sldId id="295" r:id="rId37"/>
    <p:sldId id="296" r:id="rId38"/>
    <p:sldId id="322" r:id="rId39"/>
    <p:sldId id="297" r:id="rId40"/>
    <p:sldId id="298" r:id="rId41"/>
    <p:sldId id="299" r:id="rId42"/>
    <p:sldId id="300" r:id="rId43"/>
    <p:sldId id="301" r:id="rId44"/>
    <p:sldId id="324" r:id="rId45"/>
    <p:sldId id="305" r:id="rId46"/>
    <p:sldId id="371" r:id="rId47"/>
    <p:sldId id="326" r:id="rId48"/>
    <p:sldId id="327" r:id="rId49"/>
    <p:sldId id="328" r:id="rId50"/>
    <p:sldId id="361" r:id="rId51"/>
    <p:sldId id="349" r:id="rId52"/>
    <p:sldId id="363" r:id="rId53"/>
    <p:sldId id="350" r:id="rId54"/>
    <p:sldId id="372" r:id="rId55"/>
    <p:sldId id="373" r:id="rId56"/>
    <p:sldId id="374" r:id="rId57"/>
    <p:sldId id="375" r:id="rId58"/>
    <p:sldId id="364" r:id="rId59"/>
    <p:sldId id="365" r:id="rId60"/>
    <p:sldId id="376" r:id="rId61"/>
    <p:sldId id="330" r:id="rId62"/>
    <p:sldId id="386" r:id="rId63"/>
    <p:sldId id="351" r:id="rId64"/>
    <p:sldId id="377" r:id="rId65"/>
    <p:sldId id="379" r:id="rId66"/>
    <p:sldId id="378" r:id="rId67"/>
    <p:sldId id="331" r:id="rId68"/>
    <p:sldId id="344" r:id="rId69"/>
    <p:sldId id="385" r:id="rId70"/>
    <p:sldId id="380" r:id="rId71"/>
    <p:sldId id="381" r:id="rId72"/>
    <p:sldId id="332" r:id="rId73"/>
    <p:sldId id="334" r:id="rId74"/>
    <p:sldId id="359" r:id="rId75"/>
    <p:sldId id="335" r:id="rId76"/>
    <p:sldId id="345" r:id="rId77"/>
    <p:sldId id="336" r:id="rId78"/>
    <p:sldId id="387" r:id="rId79"/>
    <p:sldId id="382" r:id="rId80"/>
    <p:sldId id="346" r:id="rId81"/>
    <p:sldId id="338" r:id="rId82"/>
    <p:sldId id="388" r:id="rId83"/>
    <p:sldId id="389" r:id="rId84"/>
    <p:sldId id="353" r:id="rId85"/>
    <p:sldId id="383" r:id="rId86"/>
    <p:sldId id="390" r:id="rId87"/>
    <p:sldId id="352" r:id="rId88"/>
    <p:sldId id="339" r:id="rId89"/>
    <p:sldId id="354" r:id="rId90"/>
    <p:sldId id="355" r:id="rId91"/>
    <p:sldId id="356" r:id="rId92"/>
    <p:sldId id="358" r:id="rId93"/>
    <p:sldId id="357" r:id="rId94"/>
    <p:sldId id="391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ssa,Awad" initials="M" lastIdx="1" clrIdx="0"/>
  <p:cmAuthor id="2" name="Awad Mussa" initials="AM" lastIdx="1" clrIdx="1"/>
  <p:cmAuthor id="3" name="Awad Mussa" initials="AM [2]" lastIdx="1" clrIdx="2"/>
  <p:cmAuthor id="4" name="Awad Mussa" initials="AM [3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87"/>
    <p:restoredTop sz="96763"/>
  </p:normalViewPr>
  <p:slideViewPr>
    <p:cSldViewPr snapToGrid="0" snapToObjects="1">
      <p:cViewPr varScale="1">
        <p:scale>
          <a:sx n="127" d="100"/>
          <a:sy n="127" d="100"/>
        </p:scale>
        <p:origin x="1048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22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4552B0-EE81-2E4A-8E17-0C28CC23E95E}" type="datetimeFigureOut">
              <a:rPr lang="en-US" smtClean="0"/>
              <a:t>3/10/22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3F87D-E088-4C49-9C96-AD1022634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20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operator is a symbol that tells the compiler to perform specific mathematical or logical functions.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language built-in operators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Arithmetic Operators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Relational Operators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Logical Operators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Bitwise Operators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Assignment Operators</a:t>
            </a: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32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Sec03 Mar 28th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55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Sec03 Mar 28th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47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Sec06</a:t>
            </a:r>
            <a:r>
              <a:rPr lang="en-US" baseline="0" dirty="0"/>
              <a:t> </a:t>
            </a:r>
            <a:r>
              <a:rPr lang="en-US" dirty="0"/>
              <a:t>Mar 27</a:t>
            </a:r>
            <a:r>
              <a:rPr lang="en-US" baseline="30000" dirty="0"/>
              <a:t>th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Sec09</a:t>
            </a:r>
            <a:r>
              <a:rPr lang="en-US" baseline="0" dirty="0"/>
              <a:t> </a:t>
            </a:r>
            <a:r>
              <a:rPr lang="en-US" dirty="0"/>
              <a:t>Mar 28th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93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Verify this: </a:t>
            </a:r>
            <a:r>
              <a:rPr lang="en-US" dirty="0" err="1"/>
              <a:t>jnl</a:t>
            </a:r>
            <a:r>
              <a:rPr lang="en-US" dirty="0"/>
              <a:t> and </a:t>
            </a:r>
            <a:r>
              <a:rPr lang="en-US" dirty="0" err="1"/>
              <a:t>jnle</a:t>
            </a:r>
            <a:endParaRPr lang="en-US" dirty="0"/>
          </a:p>
          <a:p>
            <a:r>
              <a:rPr lang="en-US" dirty="0" err="1"/>
              <a:t>Tu</a:t>
            </a:r>
            <a:r>
              <a:rPr lang="en-US" dirty="0"/>
              <a:t>, Oct, 17, 4pm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57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Verify this: </a:t>
            </a:r>
            <a:r>
              <a:rPr lang="en-US" dirty="0" err="1"/>
              <a:t>jnl</a:t>
            </a:r>
            <a:r>
              <a:rPr lang="en-US" dirty="0"/>
              <a:t> and </a:t>
            </a:r>
            <a:r>
              <a:rPr lang="en-US" dirty="0" err="1"/>
              <a:t>jnle</a:t>
            </a:r>
            <a:endParaRPr lang="en-US" dirty="0"/>
          </a:p>
          <a:p>
            <a:r>
              <a:rPr lang="en-US" dirty="0" err="1"/>
              <a:t>Tu</a:t>
            </a:r>
            <a:r>
              <a:rPr lang="en-US" dirty="0"/>
              <a:t>, Oct, 17, 4pm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72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6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53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7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Thursday, 06, </a:t>
            </a:r>
            <a:r>
              <a:rPr lang="en-US" dirty="0" err="1"/>
              <a:t>Jully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65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Tus, Oct 10,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40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Wed, Oct-11,3pm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46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Oct12-TH,4pm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42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Mon, Oct,16,3pm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41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3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Oct-17-Tu,9:30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4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B3C06-915F-5F49-A9D2-7FB0D241227F}" type="datetime1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243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6C514-B12C-8D4B-A5B6-548F9162BE12}" type="datetime1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07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7192-4B4B-7345-8AD9-91B12344307D}" type="datetime1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2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28B28-65BB-4643-8AA9-1B108A799E36}" type="datetime1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3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7F52A-A524-1A4C-8D53-7CAA1836A0E1}" type="datetime1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308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FFC79-092E-DF4C-9EDF-364600663297}" type="datetime1">
              <a:rPr lang="en-US" smtClean="0"/>
              <a:t>3/10/22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81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16FA-D3AB-A944-9FCE-F631222D2CE8}" type="datetime1">
              <a:rPr lang="en-US" smtClean="0"/>
              <a:t>3/10/22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23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FE93-5E32-AC4D-8245-C766CB91395B}" type="datetime1">
              <a:rPr lang="en-US" smtClean="0"/>
              <a:t>3/10/22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23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70072-D6CD-C947-ACBD-14736ADF01AD}" type="datetime1">
              <a:rPr lang="en-US" smtClean="0"/>
              <a:t>3/10/22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17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A3D9E27-3866-F540-B266-CA9A6D98E8A9}" type="datetime1">
              <a:rPr lang="en-US" smtClean="0"/>
              <a:t>3/10/22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5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4A9B-647D-D349-BD6A-18337D1F8CFD}" type="datetime1">
              <a:rPr lang="en-US" smtClean="0"/>
              <a:t>3/10/22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9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658FCD8-3364-0545-A35A-194F82FDA1D5}" type="datetime1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902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Encrypt.as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tiff"/><Relationship Id="rId5" Type="http://schemas.openxmlformats.org/officeDocument/2006/relationships/image" Target="../media/image14.png"/><Relationship Id="rId4" Type="http://schemas.openxmlformats.org/officeDocument/2006/relationships/image" Target="../media/image1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2365" y="2895600"/>
            <a:ext cx="10986051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CSC 3210</a:t>
            </a:r>
            <a:br>
              <a:rPr lang="en-US" altLang="en-US" dirty="0"/>
            </a:br>
            <a:r>
              <a:rPr lang="en-US" altLang="en-US" dirty="0">
                <a:solidFill>
                  <a:schemeClr val="tx1"/>
                </a:solidFill>
              </a:rPr>
              <a:t>Computer Organization and Programming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52360" y="4471682"/>
            <a:ext cx="8931456" cy="1723869"/>
          </a:xfrm>
        </p:spPr>
        <p:txBody>
          <a:bodyPr>
            <a:normAutofit/>
          </a:bodyPr>
          <a:lstStyle/>
          <a:p>
            <a:r>
              <a:rPr lang="en-US" altLang="en-US" sz="3400" b="1" dirty="0"/>
              <a:t>Chapter </a:t>
            </a:r>
            <a:r>
              <a:rPr lang="en-US" altLang="en-US" sz="3600" b="1" dirty="0"/>
              <a:t>6: </a:t>
            </a:r>
            <a:r>
              <a:rPr lang="en-US" altLang="en-US" sz="3600" b="1" dirty="0">
                <a:solidFill>
                  <a:schemeClr val="accent3"/>
                </a:solidFill>
              </a:rPr>
              <a:t>Conditional</a:t>
            </a:r>
            <a:r>
              <a:rPr lang="en-US" altLang="en-US" sz="3600" dirty="0"/>
              <a:t> </a:t>
            </a:r>
            <a:r>
              <a:rPr lang="en-US" altLang="en-US" sz="3600" b="1" dirty="0">
                <a:solidFill>
                  <a:srgbClr val="00B050"/>
                </a:solidFill>
              </a:rPr>
              <a:t>Processing</a:t>
            </a:r>
            <a:endParaRPr lang="en-US" altLang="en-US" sz="3400" b="1" cap="none" dirty="0">
              <a:solidFill>
                <a:srgbClr val="00B050"/>
              </a:solidFill>
            </a:endParaRPr>
          </a:p>
          <a:p>
            <a:pPr eaLnBrk="1" hangingPunct="1"/>
            <a:endParaRPr lang="en-US" altLang="en-US" cap="none" dirty="0"/>
          </a:p>
        </p:txBody>
      </p:sp>
      <p:sp>
        <p:nvSpPr>
          <p:cNvPr id="4" name="Rectangle 3"/>
          <p:cNvSpPr/>
          <p:nvPr/>
        </p:nvSpPr>
        <p:spPr>
          <a:xfrm>
            <a:off x="6718088" y="4856723"/>
            <a:ext cx="3232775" cy="1338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if A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&gt;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B ...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while X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&gt;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0 and X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&lt;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200 ...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if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check_for_error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( N )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=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true</a:t>
            </a:r>
          </a:p>
        </p:txBody>
      </p:sp>
    </p:spTree>
    <p:extLst>
      <p:ext uri="{BB962C8B-B14F-4D97-AF65-F5344CB8AC3E}">
        <p14:creationId xmlns:p14="http://schemas.microsoft.com/office/powerpoint/2010/main" val="899536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5C3BA8F-62C3-DB40-8D71-2A34682F21E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OR</a:t>
            </a:r>
            <a:r>
              <a:rPr lang="en-US" altLang="en-US" sz="4000" dirty="0"/>
              <a:t> Instruction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203960" y="1851208"/>
            <a:ext cx="9951720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>
                <a:solidFill>
                  <a:schemeClr val="accent3"/>
                </a:solidFill>
              </a:rPr>
              <a:t>Flags</a:t>
            </a:r>
            <a:r>
              <a:rPr lang="en-US" dirty="0">
                <a:solidFill>
                  <a:schemeClr val="accent3"/>
                </a:solidFill>
              </a:rPr>
              <a:t> </a:t>
            </a:r>
          </a:p>
          <a:p>
            <a:pPr marL="800100" lvl="1" indent="-34290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The </a:t>
            </a:r>
            <a:r>
              <a:rPr lang="en-US" dirty="0">
                <a:solidFill>
                  <a:schemeClr val="accent3"/>
                </a:solidFill>
              </a:rPr>
              <a:t>OR</a:t>
            </a:r>
            <a:r>
              <a:rPr lang="en-US" dirty="0">
                <a:solidFill>
                  <a:srgbClr val="2F2A2B"/>
                </a:solidFill>
              </a:rPr>
              <a:t> instruction always </a:t>
            </a:r>
            <a:r>
              <a:rPr lang="en-US" dirty="0">
                <a:solidFill>
                  <a:srgbClr val="C00000"/>
                </a:solidFill>
              </a:rPr>
              <a:t>clears</a:t>
            </a:r>
            <a:r>
              <a:rPr lang="en-US" dirty="0">
                <a:solidFill>
                  <a:srgbClr val="2F2A2B"/>
                </a:solidFill>
              </a:rPr>
              <a:t> the Carry and Overflow flags. </a:t>
            </a:r>
          </a:p>
          <a:p>
            <a:pPr marL="800100" lvl="1" indent="-342900">
              <a:buFont typeface="Courier New" charset="0"/>
              <a:buChar char="o"/>
            </a:pPr>
            <a:r>
              <a:rPr lang="en-US" sz="2500" dirty="0">
                <a:solidFill>
                  <a:srgbClr val="2F2A2B"/>
                </a:solidFill>
              </a:rPr>
              <a:t>It </a:t>
            </a:r>
            <a:r>
              <a:rPr lang="en-US" sz="2500" dirty="0">
                <a:solidFill>
                  <a:srgbClr val="C00000"/>
                </a:solidFill>
              </a:rPr>
              <a:t>modifies </a:t>
            </a:r>
            <a:r>
              <a:rPr lang="en-US" sz="2500" dirty="0">
                <a:solidFill>
                  <a:srgbClr val="2F2A2B"/>
                </a:solidFill>
              </a:rPr>
              <a:t>the </a:t>
            </a:r>
            <a:r>
              <a:rPr lang="en-US" sz="2500" dirty="0">
                <a:solidFill>
                  <a:schemeClr val="accent3"/>
                </a:solidFill>
              </a:rPr>
              <a:t>Sign</a:t>
            </a:r>
            <a:r>
              <a:rPr lang="en-US" sz="2500" dirty="0">
                <a:solidFill>
                  <a:srgbClr val="2F2A2B"/>
                </a:solidFill>
              </a:rPr>
              <a:t>, </a:t>
            </a:r>
            <a:r>
              <a:rPr lang="en-US" sz="2500" dirty="0">
                <a:solidFill>
                  <a:schemeClr val="accent3"/>
                </a:solidFill>
              </a:rPr>
              <a:t>Zero</a:t>
            </a:r>
            <a:r>
              <a:rPr lang="en-US" sz="2500" dirty="0">
                <a:solidFill>
                  <a:srgbClr val="2F2A2B"/>
                </a:solidFill>
              </a:rPr>
              <a:t>, and </a:t>
            </a:r>
            <a:r>
              <a:rPr lang="en-US" sz="2500" dirty="0">
                <a:solidFill>
                  <a:schemeClr val="accent3"/>
                </a:solidFill>
              </a:rPr>
              <a:t>Parity</a:t>
            </a:r>
            <a:r>
              <a:rPr lang="en-US" sz="2500" dirty="0">
                <a:solidFill>
                  <a:srgbClr val="2F2A2B"/>
                </a:solidFill>
              </a:rPr>
              <a:t> flags </a:t>
            </a:r>
          </a:p>
          <a:p>
            <a:pPr marL="1257300" lvl="2" indent="-342900"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</a:rPr>
              <a:t>consistent with the value assigned to the destination operand.</a:t>
            </a:r>
          </a:p>
          <a:p>
            <a:pPr marL="285750" indent="-285750">
              <a:buFont typeface="Arial" charset="0"/>
              <a:buChar char="•"/>
            </a:pPr>
            <a:endParaRPr lang="en-US" b="1" dirty="0">
              <a:solidFill>
                <a:schemeClr val="accent3"/>
              </a:solidFill>
            </a:endParaRPr>
          </a:p>
          <a:p>
            <a:pPr marL="285750" lvl="1" indent="-285750"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Example</a:t>
            </a:r>
            <a:r>
              <a:rPr lang="en-US" dirty="0">
                <a:solidFill>
                  <a:srgbClr val="2F2A2B"/>
                </a:solidFill>
              </a:rPr>
              <a:t>: </a:t>
            </a:r>
            <a:r>
              <a:rPr lang="en-US" dirty="0">
                <a:solidFill>
                  <a:schemeClr val="accent3"/>
                </a:solidFill>
              </a:rPr>
              <a:t>OR</a:t>
            </a:r>
            <a:r>
              <a:rPr lang="en-US" dirty="0">
                <a:solidFill>
                  <a:srgbClr val="2F2A2B"/>
                </a:solidFill>
              </a:rPr>
              <a:t> a number with itself (or zero) to </a:t>
            </a:r>
            <a:r>
              <a:rPr lang="en-US" b="1" dirty="0">
                <a:solidFill>
                  <a:srgbClr val="2F2A2B"/>
                </a:solidFill>
              </a:rPr>
              <a:t>obtain certain information about its value</a:t>
            </a:r>
            <a:r>
              <a:rPr lang="en-US" dirty="0">
                <a:solidFill>
                  <a:srgbClr val="2F2A2B"/>
                </a:solidFill>
              </a:rPr>
              <a:t>: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2F2A2B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2F2A2B"/>
              </a:solidFill>
            </a:endParaRPr>
          </a:p>
          <a:p>
            <a:pPr marL="742950" lvl="1" indent="-285750">
              <a:buFont typeface="Courier New" charset="0"/>
              <a:buChar char="o"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94069" y="3718076"/>
            <a:ext cx="99097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chemeClr val="accent3"/>
                </a:solidFill>
              </a:rPr>
              <a:t>or</a:t>
            </a:r>
            <a:r>
              <a:rPr lang="en-US" sz="2200" b="1" dirty="0">
                <a:solidFill>
                  <a:srgbClr val="2F2A2B"/>
                </a:solidFill>
              </a:rPr>
              <a:t> </a:t>
            </a:r>
            <a:r>
              <a:rPr lang="en-US" sz="2200" b="1" dirty="0" err="1">
                <a:solidFill>
                  <a:srgbClr val="2F2A2B"/>
                </a:solidFill>
              </a:rPr>
              <a:t>al,al</a:t>
            </a:r>
            <a:endParaRPr lang="en-US" sz="2200" b="1" dirty="0">
              <a:solidFill>
                <a:srgbClr val="2F2A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397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5C3BA8F-62C3-DB40-8D71-2A34682F21E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OR</a:t>
            </a:r>
            <a:r>
              <a:rPr lang="en-US" altLang="en-US" sz="4000" dirty="0"/>
              <a:t> Instruction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605" y="2590422"/>
            <a:ext cx="5656393" cy="17742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20414" y="1979225"/>
            <a:ext cx="92056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The values of the </a:t>
            </a:r>
            <a:r>
              <a:rPr lang="en-US" dirty="0">
                <a:solidFill>
                  <a:schemeClr val="accent3"/>
                </a:solidFill>
              </a:rPr>
              <a:t>Zero</a:t>
            </a:r>
            <a:r>
              <a:rPr lang="en-US" dirty="0">
                <a:solidFill>
                  <a:srgbClr val="2F2A2B"/>
                </a:solidFill>
              </a:rPr>
              <a:t> and </a:t>
            </a:r>
            <a:r>
              <a:rPr lang="en-US" dirty="0">
                <a:solidFill>
                  <a:schemeClr val="accent3"/>
                </a:solidFill>
              </a:rPr>
              <a:t>Sign</a:t>
            </a:r>
            <a:r>
              <a:rPr lang="en-US" dirty="0">
                <a:solidFill>
                  <a:srgbClr val="2F2A2B"/>
                </a:solidFill>
              </a:rPr>
              <a:t> flags indicate the following about the contents of AL: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48698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5602D17-3975-9040-83C8-750A1E10978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OR</a:t>
            </a:r>
            <a:r>
              <a:rPr lang="en-US" altLang="en-US" sz="4000" dirty="0">
                <a:solidFill>
                  <a:schemeClr val="tx1"/>
                </a:solidFill>
              </a:rPr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Example</a:t>
            </a:r>
          </a:p>
        </p:txBody>
      </p:sp>
      <p:sp>
        <p:nvSpPr>
          <p:cNvPr id="17413" name="Text Box 3"/>
          <p:cNvSpPr txBox="1">
            <a:spLocks noChangeArrowheads="1"/>
          </p:cNvSpPr>
          <p:nvPr/>
        </p:nvSpPr>
        <p:spPr bwMode="auto">
          <a:xfrm>
            <a:off x="2470452" y="3386516"/>
            <a:ext cx="7162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04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04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2004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or</a:t>
            </a:r>
            <a:r>
              <a:rPr lang="en-US" altLang="en-US" sz="1800" b="1" dirty="0">
                <a:latin typeface="Courier New" charset="0"/>
              </a:rPr>
              <a:t>  </a:t>
            </a:r>
            <a:r>
              <a:rPr lang="en-US" altLang="en-US" sz="1800" b="1" dirty="0" err="1">
                <a:latin typeface="Courier New" charset="0"/>
              </a:rPr>
              <a:t>al,al</a:t>
            </a:r>
            <a:endParaRPr lang="en-US" altLang="en-US" sz="1800" b="1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chemeClr val="accent3"/>
                </a:solidFill>
                <a:latin typeface="Courier New" charset="0"/>
              </a:rPr>
              <a:t>jnz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b="1" dirty="0" err="1">
                <a:latin typeface="Courier New" charset="0"/>
              </a:rPr>
              <a:t>IsNotZero</a:t>
            </a:r>
            <a:r>
              <a:rPr lang="en-US" altLang="en-US" sz="1800" b="1" dirty="0">
                <a:latin typeface="Courier New" charset="0"/>
              </a:rPr>
              <a:t>	; jump if not zero</a:t>
            </a:r>
          </a:p>
        </p:txBody>
      </p:sp>
      <p:sp>
        <p:nvSpPr>
          <p:cNvPr id="17414" name="Text Box 4"/>
          <p:cNvSpPr txBox="1">
            <a:spLocks noChangeArrowheads="1"/>
          </p:cNvSpPr>
          <p:nvPr/>
        </p:nvSpPr>
        <p:spPr bwMode="auto">
          <a:xfrm>
            <a:off x="1269988" y="1922464"/>
            <a:ext cx="8788411" cy="11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857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2000" dirty="0">
                <a:latin typeface="+mn-lt"/>
              </a:rPr>
              <a:t>Task: </a:t>
            </a:r>
            <a:r>
              <a:rPr lang="en-US" altLang="en-US" sz="2500" dirty="0">
                <a:solidFill>
                  <a:schemeClr val="accent3"/>
                </a:solidFill>
                <a:latin typeface="+mn-lt"/>
              </a:rPr>
              <a:t>Jump</a:t>
            </a:r>
            <a:r>
              <a:rPr lang="en-US" altLang="en-US" sz="2500" dirty="0">
                <a:latin typeface="+mn-lt"/>
              </a:rPr>
              <a:t> to a label </a:t>
            </a:r>
            <a:r>
              <a:rPr lang="en-US" altLang="en-US" sz="2500" dirty="0">
                <a:solidFill>
                  <a:schemeClr val="accent3"/>
                </a:solidFill>
                <a:latin typeface="+mn-lt"/>
              </a:rPr>
              <a:t>if the value in AL is not zero</a:t>
            </a:r>
            <a:r>
              <a:rPr lang="en-US" altLang="en-US" sz="2500" dirty="0">
                <a:latin typeface="+mn-lt"/>
              </a:rPr>
              <a:t>.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Tx/>
            </a:pPr>
            <a:r>
              <a:rPr lang="en-US" altLang="en-US" sz="2000" dirty="0">
                <a:latin typeface="+mn-lt"/>
              </a:rPr>
              <a:t>Solution: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OR</a:t>
            </a:r>
            <a:r>
              <a:rPr lang="en-US" altLang="en-US" sz="2000" dirty="0">
                <a:latin typeface="+mn-lt"/>
              </a:rPr>
              <a:t> the byte with itself, then use the JNZ (jump if not zero) instruction.</a:t>
            </a:r>
          </a:p>
        </p:txBody>
      </p:sp>
      <p:sp>
        <p:nvSpPr>
          <p:cNvPr id="91143" name="Text Box 7"/>
          <p:cNvSpPr txBox="1">
            <a:spLocks noChangeArrowheads="1"/>
          </p:cNvSpPr>
          <p:nvPr/>
        </p:nvSpPr>
        <p:spPr bwMode="auto">
          <a:xfrm>
            <a:off x="2138543" y="5116813"/>
            <a:ext cx="71628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 err="1">
                <a:latin typeface="+mn-lt"/>
              </a:rPr>
              <a:t>ORing</a:t>
            </a:r>
            <a:r>
              <a:rPr lang="en-US" altLang="en-US" sz="2000" dirty="0">
                <a:latin typeface="+mn-lt"/>
              </a:rPr>
              <a:t> any number with itself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does not change its value</a:t>
            </a:r>
            <a:r>
              <a:rPr lang="en-US" altLang="en-US" sz="20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983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254B869-30BE-3448-9D4E-4CBEEC63AFA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XOR</a:t>
            </a:r>
            <a:r>
              <a:rPr lang="en-US" altLang="en-US" sz="4000" dirty="0"/>
              <a:t> Instruction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199" y="1920081"/>
            <a:ext cx="10248275" cy="1600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Performs a Boolean </a:t>
            </a:r>
            <a:r>
              <a:rPr lang="en-US" altLang="en-US" dirty="0">
                <a:solidFill>
                  <a:schemeClr val="accent3"/>
                </a:solidFill>
              </a:rPr>
              <a:t>exclusive-OR</a:t>
            </a:r>
            <a:r>
              <a:rPr lang="en-US" altLang="en-US" dirty="0"/>
              <a:t> operation between each pair of matching bits in two operands</a:t>
            </a:r>
          </a:p>
          <a:p>
            <a:pPr eaLnBrk="1" hangingPunct="1"/>
            <a:r>
              <a:rPr lang="en-US" altLang="en-US" b="1" dirty="0"/>
              <a:t>Syntax</a:t>
            </a:r>
            <a:r>
              <a:rPr lang="en-US" altLang="en-US" dirty="0"/>
              <a:t>:      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XOR </a:t>
            </a:r>
            <a:r>
              <a:rPr lang="en-US" altLang="en-US" sz="1800" b="1" i="1" dirty="0">
                <a:solidFill>
                  <a:srgbClr val="C00000"/>
                </a:solidFill>
                <a:latin typeface="Courier New" charset="0"/>
              </a:rPr>
              <a:t>destination</a:t>
            </a:r>
            <a:r>
              <a:rPr lang="en-US" altLang="en-US" sz="1800" b="1" i="1" dirty="0">
                <a:solidFill>
                  <a:schemeClr val="accent3"/>
                </a:solidFill>
                <a:latin typeface="Courier New" charset="0"/>
              </a:rPr>
              <a:t>, source</a:t>
            </a:r>
          </a:p>
        </p:txBody>
      </p:sp>
      <p:sp>
        <p:nvSpPr>
          <p:cNvPr id="9222" name="Text Box 4"/>
          <p:cNvSpPr txBox="1">
            <a:spLocks noChangeArrowheads="1"/>
          </p:cNvSpPr>
          <p:nvPr/>
        </p:nvSpPr>
        <p:spPr bwMode="auto">
          <a:xfrm>
            <a:off x="4753753" y="3052855"/>
            <a:ext cx="9906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00" dirty="0">
                <a:solidFill>
                  <a:srgbClr val="00B050"/>
                </a:solidFill>
              </a:rPr>
              <a:t>XOR</a:t>
            </a:r>
          </a:p>
        </p:txBody>
      </p:sp>
      <p:pic>
        <p:nvPicPr>
          <p:cNvPr id="9223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953" y="3522973"/>
            <a:ext cx="1620838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1931" name="Text Box 11"/>
          <p:cNvSpPr txBox="1">
            <a:spLocks noChangeArrowheads="1"/>
          </p:cNvSpPr>
          <p:nvPr/>
        </p:nvSpPr>
        <p:spPr bwMode="auto">
          <a:xfrm>
            <a:off x="2259791" y="5516375"/>
            <a:ext cx="7620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/>
              <a:t>XOR is a useful way to toggle (invert) the bits in an operand.</a:t>
            </a:r>
          </a:p>
        </p:txBody>
      </p:sp>
    </p:spTree>
    <p:extLst>
      <p:ext uri="{BB962C8B-B14F-4D97-AF65-F5344CB8AC3E}">
        <p14:creationId xmlns:p14="http://schemas.microsoft.com/office/powerpoint/2010/main" val="779673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254B869-30BE-3448-9D4E-4CBEEC63AFA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XOR</a:t>
            </a:r>
            <a:r>
              <a:rPr lang="en-US" altLang="en-US" sz="4000" dirty="0"/>
              <a:t> Instruction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923351" y="3757581"/>
            <a:ext cx="1620838" cy="2298918"/>
            <a:chOff x="9602508" y="3223839"/>
            <a:chExt cx="1620838" cy="2298918"/>
          </a:xfrm>
        </p:grpSpPr>
        <p:sp>
          <p:nvSpPr>
            <p:cNvPr id="9222" name="Text Box 4"/>
            <p:cNvSpPr txBox="1">
              <a:spLocks noChangeArrowheads="1"/>
            </p:cNvSpPr>
            <p:nvPr/>
          </p:nvSpPr>
          <p:spPr bwMode="auto">
            <a:xfrm>
              <a:off x="9907308" y="3223839"/>
              <a:ext cx="990600" cy="600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defRPr b="1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2100" dirty="0">
                  <a:solidFill>
                    <a:srgbClr val="00B050"/>
                  </a:solidFill>
                </a:rPr>
                <a:t>XOR</a:t>
              </a:r>
            </a:p>
          </p:txBody>
        </p:sp>
        <p:pic>
          <p:nvPicPr>
            <p:cNvPr id="9223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2508" y="3693957"/>
              <a:ext cx="1620838" cy="1828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922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884155"/>
              </p:ext>
            </p:extLst>
          </p:nvPr>
        </p:nvGraphicFramePr>
        <p:xfrm>
          <a:off x="3015498" y="3958813"/>
          <a:ext cx="5217879" cy="1450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VISIO" r:id="rId4" imgW="2634996" imgH="731520" progId="Visio.Drawing.6">
                  <p:embed/>
                </p:oleObj>
              </mc:Choice>
              <mc:Fallback>
                <p:oleObj name="VISIO" r:id="rId4" imgW="2634996" imgH="731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5498" y="3958813"/>
                        <a:ext cx="5217879" cy="14505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1" name="Text Box 11"/>
          <p:cNvSpPr txBox="1">
            <a:spLocks noChangeArrowheads="1"/>
          </p:cNvSpPr>
          <p:nvPr/>
        </p:nvSpPr>
        <p:spPr bwMode="auto">
          <a:xfrm>
            <a:off x="3015498" y="5773048"/>
            <a:ext cx="573412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/>
              <a:t>XOR is a useful way to toggle (invert) the bits in an operand.</a:t>
            </a:r>
          </a:p>
        </p:txBody>
      </p:sp>
      <p:sp>
        <p:nvSpPr>
          <p:cNvPr id="2" name="Rectangle 1"/>
          <p:cNvSpPr/>
          <p:nvPr/>
        </p:nvSpPr>
        <p:spPr>
          <a:xfrm>
            <a:off x="1144280" y="1946566"/>
            <a:ext cx="10079066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latin typeface="Helvetica" charset="0"/>
              </a:rPr>
              <a:t>Example:</a:t>
            </a:r>
          </a:p>
          <a:p>
            <a:pPr marL="800100" lvl="1" indent="-342900">
              <a:buFont typeface="Courier New" charset="0"/>
              <a:buChar char="o"/>
            </a:pPr>
            <a:r>
              <a:rPr lang="en-US" sz="2200" b="1" dirty="0">
                <a:solidFill>
                  <a:srgbClr val="C00000"/>
                </a:solidFill>
                <a:latin typeface="Helvetica" charset="0"/>
              </a:rPr>
              <a:t>bit masking: </a:t>
            </a:r>
          </a:p>
          <a:p>
            <a:pPr marL="285750" indent="-285750">
              <a:buFont typeface="Arial" charset="0"/>
              <a:buChar char="•"/>
            </a:pPr>
            <a:endParaRPr lang="en-US" sz="500" b="1" dirty="0">
              <a:solidFill>
                <a:srgbClr val="C00000"/>
              </a:solidFill>
              <a:latin typeface="Helvetica" charset="0"/>
            </a:endParaRP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A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bit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exclusive-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ORed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with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0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retains its value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A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bit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exclusive-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ORed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with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1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is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toggle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(complemented).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790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254B869-30BE-3448-9D4E-4CBEEC63AFA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XOR</a:t>
            </a:r>
            <a:r>
              <a:rPr lang="en-US" altLang="en-US" sz="4000" dirty="0"/>
              <a:t> Instruction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203960" y="1824335"/>
            <a:ext cx="973836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>
                <a:solidFill>
                  <a:schemeClr val="accent3"/>
                </a:solidFill>
              </a:rPr>
              <a:t>Flags</a:t>
            </a:r>
            <a:r>
              <a:rPr lang="en-US" dirty="0">
                <a:solidFill>
                  <a:srgbClr val="2F2A2B"/>
                </a:solidFill>
              </a:rPr>
              <a:t>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The XOR instruction always </a:t>
            </a:r>
            <a:r>
              <a:rPr lang="en-US" dirty="0">
                <a:solidFill>
                  <a:srgbClr val="C00000"/>
                </a:solidFill>
              </a:rPr>
              <a:t>clears</a:t>
            </a:r>
            <a:r>
              <a:rPr lang="en-US" dirty="0">
                <a:solidFill>
                  <a:srgbClr val="2F2A2B"/>
                </a:solidFill>
              </a:rPr>
              <a:t> the </a:t>
            </a:r>
            <a:r>
              <a:rPr lang="en-US" dirty="0">
                <a:solidFill>
                  <a:schemeClr val="accent3"/>
                </a:solidFill>
              </a:rPr>
              <a:t>Overflow</a:t>
            </a:r>
            <a:r>
              <a:rPr lang="en-US" dirty="0">
                <a:solidFill>
                  <a:srgbClr val="2F2A2B"/>
                </a:solidFill>
              </a:rPr>
              <a:t> and </a:t>
            </a:r>
            <a:r>
              <a:rPr lang="en-US" dirty="0">
                <a:solidFill>
                  <a:schemeClr val="accent3"/>
                </a:solidFill>
              </a:rPr>
              <a:t>Carry</a:t>
            </a:r>
            <a:r>
              <a:rPr lang="en-US" dirty="0">
                <a:solidFill>
                  <a:srgbClr val="2F2A2B"/>
                </a:solidFill>
              </a:rPr>
              <a:t> flags.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XOR </a:t>
            </a:r>
            <a:r>
              <a:rPr lang="en-US" dirty="0">
                <a:solidFill>
                  <a:srgbClr val="C00000"/>
                </a:solidFill>
              </a:rPr>
              <a:t>modifies</a:t>
            </a:r>
            <a:r>
              <a:rPr lang="en-US" dirty="0">
                <a:solidFill>
                  <a:srgbClr val="2F2A2B"/>
                </a:solidFill>
              </a:rPr>
              <a:t> the </a:t>
            </a:r>
            <a:r>
              <a:rPr lang="en-US" dirty="0">
                <a:solidFill>
                  <a:schemeClr val="accent3"/>
                </a:solidFill>
              </a:rPr>
              <a:t>Sign</a:t>
            </a:r>
            <a:r>
              <a:rPr lang="en-US" dirty="0">
                <a:solidFill>
                  <a:srgbClr val="2F2A2B"/>
                </a:solidFill>
              </a:rPr>
              <a:t>, </a:t>
            </a:r>
            <a:r>
              <a:rPr lang="en-US" dirty="0">
                <a:solidFill>
                  <a:schemeClr val="accent3"/>
                </a:solidFill>
              </a:rPr>
              <a:t>Zero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accent3"/>
                </a:solidFill>
              </a:rPr>
              <a:t>Parity</a:t>
            </a:r>
            <a:r>
              <a:rPr lang="en-US" dirty="0"/>
              <a:t> flags 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dirty="0"/>
              <a:t>consistent with the value assigned to the destination operand.</a:t>
            </a:r>
          </a:p>
          <a:p>
            <a:pPr marL="742950" lvl="1" indent="-285750">
              <a:buFont typeface="Courier New" charset="0"/>
              <a:buChar char="o"/>
            </a:pPr>
            <a:endParaRPr lang="en-US" dirty="0">
              <a:solidFill>
                <a:srgbClr val="2F2A2B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03960" y="3180040"/>
            <a:ext cx="134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Example:</a:t>
            </a:r>
          </a:p>
        </p:txBody>
      </p:sp>
      <p:sp>
        <p:nvSpPr>
          <p:cNvPr id="6" name="Rectangle 5"/>
          <p:cNvSpPr/>
          <p:nvPr/>
        </p:nvSpPr>
        <p:spPr>
          <a:xfrm>
            <a:off x="1493520" y="3549372"/>
            <a:ext cx="96621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sz="2200" b="1" dirty="0">
                <a:solidFill>
                  <a:srgbClr val="2F2A2B"/>
                </a:solidFill>
              </a:rPr>
              <a:t>An effective way to </a:t>
            </a:r>
            <a:r>
              <a:rPr lang="en-US" sz="2200" b="1" dirty="0">
                <a:solidFill>
                  <a:schemeClr val="accent3"/>
                </a:solidFill>
              </a:rPr>
              <a:t>check the parity </a:t>
            </a:r>
            <a:r>
              <a:rPr lang="en-US" sz="2200" b="1" dirty="0">
                <a:solidFill>
                  <a:srgbClr val="2F2A2B"/>
                </a:solidFill>
              </a:rPr>
              <a:t>of a number </a:t>
            </a:r>
            <a:r>
              <a:rPr lang="en-US" dirty="0">
                <a:solidFill>
                  <a:srgbClr val="2F2A2B"/>
                </a:solidFill>
              </a:rPr>
              <a:t>without changing its value is to </a:t>
            </a:r>
            <a:r>
              <a:rPr lang="en-US" dirty="0">
                <a:solidFill>
                  <a:schemeClr val="accent3"/>
                </a:solidFill>
              </a:rPr>
              <a:t>exclusive-OR</a:t>
            </a:r>
            <a:r>
              <a:rPr lang="en-US" dirty="0">
                <a:solidFill>
                  <a:srgbClr val="2F2A2B"/>
                </a:solidFill>
              </a:rPr>
              <a:t> the number with zero: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069431" y="4776427"/>
            <a:ext cx="7133924" cy="1183887"/>
            <a:chOff x="3584660" y="4493538"/>
            <a:chExt cx="7571020" cy="13298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4660" y="4493538"/>
              <a:ext cx="7571020" cy="132984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8935811" y="4678674"/>
              <a:ext cx="1322609" cy="2604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30640" y="5183101"/>
              <a:ext cx="1454870" cy="2604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9397591" y="4257258"/>
            <a:ext cx="2507255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The Parity flag (PF)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is </a:t>
            </a:r>
            <a:r>
              <a:rPr lang="en-US" sz="1600" dirty="0">
                <a:solidFill>
                  <a:srgbClr val="C00000"/>
                </a:solidFill>
                <a:latin typeface="Helvetica" charset="0"/>
              </a:rPr>
              <a:t>set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when The </a:t>
            </a:r>
            <a:r>
              <a:rPr lang="en-US" sz="1600" u="sng" dirty="0">
                <a:solidFill>
                  <a:schemeClr val="accent3"/>
                </a:solidFill>
                <a:latin typeface="Helvetica" charset="0"/>
              </a:rPr>
              <a:t>least significant byte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of the </a:t>
            </a: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destination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has an </a:t>
            </a:r>
            <a:r>
              <a:rPr lang="en-US" sz="1600" b="1" u="sng" dirty="0">
                <a:solidFill>
                  <a:srgbClr val="C00000"/>
                </a:solidFill>
                <a:latin typeface="Helvetica" charset="0"/>
              </a:rPr>
              <a:t>even </a:t>
            </a: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number of 1 bits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4515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DBCC1-668C-D047-8423-CDDBB8DD9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chemeClr val="accent3"/>
                </a:solidFill>
              </a:rPr>
              <a:t>XOR</a:t>
            </a:r>
            <a:r>
              <a:rPr lang="en-US" altLang="en-US" dirty="0"/>
              <a:t> Instruction : Another Property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9B78C-294D-7D4E-BF48-D967F1905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17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C5625E-AC8E-F24A-B885-835222ADD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3097" y="1855258"/>
            <a:ext cx="3483504" cy="6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51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15473E6-CC75-7A4A-A3F6-E22A1AECBBB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XOR Application: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Encrypting</a:t>
            </a:r>
            <a:r>
              <a:rPr lang="en-US" altLang="en-US" sz="4000" dirty="0"/>
              <a:t> a String</a:t>
            </a:r>
          </a:p>
        </p:txBody>
      </p:sp>
      <p:sp>
        <p:nvSpPr>
          <p:cNvPr id="37893" name="Text Box 3"/>
          <p:cNvSpPr txBox="1">
            <a:spLocks noChangeArrowheads="1"/>
          </p:cNvSpPr>
          <p:nvPr/>
        </p:nvSpPr>
        <p:spPr bwMode="auto">
          <a:xfrm>
            <a:off x="1463138" y="2689688"/>
            <a:ext cx="88411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KEY = 239	; can be any byte value </a:t>
            </a:r>
            <a:r>
              <a:rPr lang="en-US" altLang="en-US" sz="1600" b="1" dirty="0">
                <a:solidFill>
                  <a:srgbClr val="FF0000"/>
                </a:solidFill>
                <a:latin typeface="Courier New" charset="0"/>
              </a:rPr>
              <a:t>between 1-255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BUFMAX = 128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buffer  BYTE BUFMAX</a:t>
            </a:r>
            <a:r>
              <a:rPr lang="en-US" altLang="en-US" sz="1600" dirty="0">
                <a:solidFill>
                  <a:schemeClr val="accent3"/>
                </a:solidFill>
                <a:latin typeface="Courier New" charset="0"/>
              </a:rPr>
              <a:t>+1</a:t>
            </a:r>
            <a:r>
              <a:rPr lang="en-US" altLang="en-US" sz="1600" dirty="0">
                <a:latin typeface="Courier New" charset="0"/>
              </a:rPr>
              <a:t> DUP(0)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 err="1">
                <a:latin typeface="Courier New" charset="0"/>
              </a:rPr>
              <a:t>bufSize</a:t>
            </a:r>
            <a:r>
              <a:rPr lang="en-US" altLang="en-US" sz="1600" dirty="0">
                <a:latin typeface="Courier New" charset="0"/>
              </a:rPr>
              <a:t> DWORD BUFMAX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6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.code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mov </a:t>
            </a:r>
            <a:r>
              <a:rPr lang="en-US" altLang="en-US" sz="1600" dirty="0" err="1">
                <a:latin typeface="Courier New" charset="0"/>
              </a:rPr>
              <a:t>ecx,bufSize</a:t>
            </a:r>
            <a:r>
              <a:rPr lang="en-US" altLang="en-US" sz="1600" dirty="0">
                <a:latin typeface="Courier New" charset="0"/>
              </a:rPr>
              <a:t>	; loop counter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mov esi,0	; index 0 in buffer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L1: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 err="1">
                <a:solidFill>
                  <a:schemeClr val="accent3"/>
                </a:solidFill>
                <a:latin typeface="Courier New" charset="0"/>
              </a:rPr>
              <a:t>xor</a:t>
            </a:r>
            <a:r>
              <a:rPr lang="en-US" altLang="en-US" sz="16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600" dirty="0">
                <a:latin typeface="Courier New" charset="0"/>
              </a:rPr>
              <a:t>buffer[</a:t>
            </a:r>
            <a:r>
              <a:rPr lang="en-US" altLang="en-US" sz="1600" dirty="0" err="1">
                <a:latin typeface="Courier New" charset="0"/>
              </a:rPr>
              <a:t>esi</a:t>
            </a:r>
            <a:r>
              <a:rPr lang="en-US" altLang="en-US" sz="1600" dirty="0">
                <a:latin typeface="Courier New" charset="0"/>
              </a:rPr>
              <a:t>],KEY	; translate a byte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 err="1">
                <a:latin typeface="Courier New" charset="0"/>
              </a:rPr>
              <a:t>inc</a:t>
            </a:r>
            <a:r>
              <a:rPr lang="en-US" altLang="en-US" sz="1600" dirty="0">
                <a:latin typeface="Courier New" charset="0"/>
              </a:rPr>
              <a:t> </a:t>
            </a:r>
            <a:r>
              <a:rPr lang="en-US" altLang="en-US" sz="1600" dirty="0" err="1">
                <a:latin typeface="Courier New" charset="0"/>
              </a:rPr>
              <a:t>esi</a:t>
            </a:r>
            <a:r>
              <a:rPr lang="en-US" altLang="en-US" sz="1600" dirty="0">
                <a:latin typeface="Courier New" charset="0"/>
              </a:rPr>
              <a:t>	; point to next byte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loop L1</a:t>
            </a:r>
          </a:p>
        </p:txBody>
      </p:sp>
      <p:sp>
        <p:nvSpPr>
          <p:cNvPr id="37894" name="Text Box 4"/>
          <p:cNvSpPr txBox="1">
            <a:spLocks noChangeArrowheads="1"/>
          </p:cNvSpPr>
          <p:nvPr/>
        </p:nvSpPr>
        <p:spPr bwMode="auto">
          <a:xfrm>
            <a:off x="1248905" y="1737360"/>
            <a:ext cx="990677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The following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loop</a:t>
            </a:r>
            <a:r>
              <a:rPr lang="en-US" altLang="en-US" sz="1800" dirty="0">
                <a:latin typeface="+mn-lt"/>
              </a:rPr>
              <a:t> uses the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XOR</a:t>
            </a:r>
            <a:r>
              <a:rPr lang="en-US" altLang="en-US" sz="1800" dirty="0">
                <a:latin typeface="+mn-lt"/>
              </a:rPr>
              <a:t> instruction to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transform every character </a:t>
            </a:r>
            <a:r>
              <a:rPr lang="en-US" altLang="en-US" sz="1800" dirty="0">
                <a:latin typeface="+mn-lt"/>
              </a:rPr>
              <a:t>in a string into a new value.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485" y="2253437"/>
            <a:ext cx="2776240" cy="540241"/>
          </a:xfrm>
          <a:prstGeom prst="rect">
            <a:avLst/>
          </a:prstGeom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7896180" y="4633616"/>
            <a:ext cx="4155911" cy="113877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400" b="1" dirty="0">
                <a:latin typeface="Courier New" charset="0"/>
              </a:rPr>
              <a:t>Enter the plain text</a:t>
            </a:r>
            <a:r>
              <a:rPr lang="en-US" altLang="en-US" sz="1400" dirty="0">
                <a:latin typeface="Courier New" charset="0"/>
              </a:rPr>
              <a:t>:</a:t>
            </a:r>
            <a:r>
              <a:rPr lang="en-US" altLang="en-US" sz="140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altLang="en-US" sz="1400" dirty="0">
                <a:solidFill>
                  <a:srgbClr val="C00000"/>
                </a:solidFill>
                <a:latin typeface="Courier New" charset="0"/>
              </a:rPr>
              <a:t>Attack at dawn.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0000"/>
                </a:solidFill>
                <a:latin typeface="Courier New" charset="0"/>
              </a:rPr>
              <a:t>Cipher text</a:t>
            </a:r>
            <a:r>
              <a:rPr lang="en-US" altLang="en-US" sz="1400" dirty="0">
                <a:latin typeface="Courier New" charset="0"/>
              </a:rPr>
              <a:t>:</a:t>
            </a:r>
            <a:r>
              <a:rPr lang="en-US" altLang="en-US" sz="140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altLang="en-US" sz="1400" dirty="0">
                <a:latin typeface="Courier New" charset="0"/>
              </a:rPr>
              <a:t>«¢¢</a:t>
            </a:r>
            <a:r>
              <a:rPr lang="en-US" altLang="en-US" sz="1400" dirty="0" err="1">
                <a:latin typeface="Courier New" charset="0"/>
              </a:rPr>
              <a:t>Äîä-Ä</a:t>
            </a:r>
            <a:r>
              <a:rPr lang="en-US" altLang="en-US" sz="1400" dirty="0">
                <a:latin typeface="Courier New" charset="0"/>
              </a:rPr>
              <a:t>¢-</a:t>
            </a:r>
            <a:r>
              <a:rPr lang="en-US" altLang="en-US" sz="1400" dirty="0" err="1">
                <a:latin typeface="Courier New" charset="0"/>
              </a:rPr>
              <a:t>ïÄÿü-Gs</a:t>
            </a:r>
            <a:endParaRPr lang="en-US" altLang="en-US" sz="1400" dirty="0">
              <a:latin typeface="Courier New" charset="0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chemeClr val="accent3"/>
                </a:solidFill>
                <a:latin typeface="Courier New" charset="0"/>
              </a:rPr>
              <a:t>Decrypted</a:t>
            </a:r>
            <a:r>
              <a:rPr lang="en-US" altLang="en-US" sz="1400" dirty="0">
                <a:latin typeface="Courier New" charset="0"/>
              </a:rPr>
              <a:t>: Attack at dawn.</a:t>
            </a:r>
          </a:p>
        </p:txBody>
      </p:sp>
    </p:spTree>
    <p:extLst>
      <p:ext uri="{BB962C8B-B14F-4D97-AF65-F5344CB8AC3E}">
        <p14:creationId xmlns:p14="http://schemas.microsoft.com/office/powerpoint/2010/main" val="569771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946E6A4-5EB8-D04C-835E-E6D65F80F3B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XOR Application: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Encrypting</a:t>
            </a:r>
            <a:r>
              <a:rPr lang="en-US" altLang="en-US" sz="4000" dirty="0"/>
              <a:t> a String</a:t>
            </a:r>
            <a:endParaRPr lang="en-US" altLang="en-US" sz="4000" b="1" dirty="0">
              <a:solidFill>
                <a:schemeClr val="accent3"/>
              </a:solidFill>
            </a:endParaRPr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6397" y="1868201"/>
            <a:ext cx="7772400" cy="2743200"/>
          </a:xfrm>
        </p:spPr>
        <p:txBody>
          <a:bodyPr/>
          <a:lstStyle/>
          <a:p>
            <a:pPr eaLnBrk="1" hangingPunct="1"/>
            <a:r>
              <a:rPr lang="en-US" altLang="en-US"/>
              <a:t>Tasks:</a:t>
            </a:r>
          </a:p>
          <a:p>
            <a:pPr lvl="1" eaLnBrk="1" hangingPunct="1"/>
            <a:r>
              <a:rPr lang="en-US" altLang="en-US" dirty="0"/>
              <a:t>Input a message (string) from the user</a:t>
            </a:r>
          </a:p>
          <a:p>
            <a:pPr lvl="1" eaLnBrk="1" hangingPunct="1"/>
            <a:r>
              <a:rPr lang="en-US" altLang="en-US" dirty="0"/>
              <a:t>Encrypt the message</a:t>
            </a:r>
          </a:p>
          <a:p>
            <a:pPr lvl="1" eaLnBrk="1" hangingPunct="1"/>
            <a:r>
              <a:rPr lang="en-US" altLang="en-US" dirty="0"/>
              <a:t>Display the encrypted message</a:t>
            </a:r>
          </a:p>
          <a:p>
            <a:pPr lvl="1" eaLnBrk="1" hangingPunct="1"/>
            <a:r>
              <a:rPr lang="en-US" altLang="en-US" dirty="0"/>
              <a:t>Decrypt the message</a:t>
            </a:r>
          </a:p>
          <a:p>
            <a:pPr lvl="1" eaLnBrk="1" hangingPunct="1"/>
            <a:r>
              <a:rPr lang="en-US" altLang="en-US" dirty="0"/>
              <a:t>Display the decrypted message</a:t>
            </a:r>
          </a:p>
        </p:txBody>
      </p:sp>
      <p:sp>
        <p:nvSpPr>
          <p:cNvPr id="38918" name="Text Box 4"/>
          <p:cNvSpPr txBox="1">
            <a:spLocks noChangeArrowheads="1"/>
          </p:cNvSpPr>
          <p:nvPr/>
        </p:nvSpPr>
        <p:spPr bwMode="auto">
          <a:xfrm>
            <a:off x="1950203" y="3971548"/>
            <a:ext cx="78486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00"/>
              <a:t>View the </a:t>
            </a:r>
            <a:r>
              <a:rPr lang="en-US" altLang="en-US" sz="2100" dirty="0">
                <a:hlinkClick r:id="rId2"/>
              </a:rPr>
              <a:t>Encrypt.asm</a:t>
            </a:r>
            <a:r>
              <a:rPr lang="en-US" altLang="en-US" sz="2100" dirty="0"/>
              <a:t> program's source code. Sample output:</a:t>
            </a:r>
          </a:p>
        </p:txBody>
      </p:sp>
      <p:sp>
        <p:nvSpPr>
          <p:cNvPr id="38919" name="Rectangle 5"/>
          <p:cNvSpPr>
            <a:spLocks noChangeArrowheads="1"/>
          </p:cNvSpPr>
          <p:nvPr/>
        </p:nvSpPr>
        <p:spPr bwMode="auto">
          <a:xfrm>
            <a:off x="3131302" y="4742242"/>
            <a:ext cx="6911599" cy="1319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700" dirty="0">
                <a:latin typeface="Courier New" charset="0"/>
              </a:rPr>
              <a:t>Enter the plain text:</a:t>
            </a:r>
            <a:r>
              <a:rPr lang="en-US" altLang="en-US" sz="170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altLang="en-US" sz="1700" dirty="0">
                <a:solidFill>
                  <a:srgbClr val="C00000"/>
                </a:solidFill>
                <a:latin typeface="Courier New" charset="0"/>
              </a:rPr>
              <a:t>Attack at dawn.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700" dirty="0">
                <a:latin typeface="Courier New" charset="0"/>
              </a:rPr>
              <a:t>Cipher text:</a:t>
            </a:r>
            <a:r>
              <a:rPr lang="en-US" altLang="en-US" sz="170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altLang="en-US" sz="1700" dirty="0">
                <a:latin typeface="Courier New" charset="0"/>
              </a:rPr>
              <a:t>«¢¢</a:t>
            </a:r>
            <a:r>
              <a:rPr lang="en-US" altLang="en-US" sz="1700" dirty="0" err="1">
                <a:latin typeface="Courier New" charset="0"/>
              </a:rPr>
              <a:t>Äîä-Ä</a:t>
            </a:r>
            <a:r>
              <a:rPr lang="en-US" altLang="en-US" sz="1700" dirty="0">
                <a:latin typeface="Courier New" charset="0"/>
              </a:rPr>
              <a:t>¢-</a:t>
            </a:r>
            <a:r>
              <a:rPr lang="en-US" altLang="en-US" sz="1700" dirty="0" err="1">
                <a:latin typeface="Courier New" charset="0"/>
              </a:rPr>
              <a:t>ïÄÿü-Gs</a:t>
            </a:r>
            <a:endParaRPr lang="en-US" altLang="en-US" sz="1700" dirty="0">
              <a:latin typeface="Courier New" charset="0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700" dirty="0">
                <a:latin typeface="Courier New" charset="0"/>
              </a:rPr>
              <a:t>Decrypted: Attack at dawn.</a:t>
            </a:r>
          </a:p>
        </p:txBody>
      </p:sp>
    </p:spTree>
    <p:extLst>
      <p:ext uri="{BB962C8B-B14F-4D97-AF65-F5344CB8AC3E}">
        <p14:creationId xmlns:p14="http://schemas.microsoft.com/office/powerpoint/2010/main" val="523295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30FCFC4-BA23-A84D-BD9D-EC821587F4C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NOT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>
                <a:solidFill>
                  <a:schemeClr val="tx1"/>
                </a:solidFill>
              </a:rPr>
              <a:t>Instruction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866900"/>
            <a:ext cx="7772400" cy="1600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Performs a Boolean </a:t>
            </a:r>
            <a:r>
              <a:rPr lang="en-US" altLang="en-US" b="1" dirty="0"/>
              <a:t>NOT</a:t>
            </a:r>
            <a:r>
              <a:rPr lang="en-US" altLang="en-US" dirty="0"/>
              <a:t> operation on a single destination operand</a:t>
            </a:r>
          </a:p>
          <a:p>
            <a:pPr eaLnBrk="1" hangingPunct="1"/>
            <a:r>
              <a:rPr lang="en-US" altLang="en-US" b="1" dirty="0"/>
              <a:t>Syntax</a:t>
            </a:r>
            <a:r>
              <a:rPr lang="en-US" altLang="en-US" dirty="0"/>
              <a:t>:     </a:t>
            </a:r>
            <a:r>
              <a:rPr lang="en-US" altLang="en-US" b="1" dirty="0">
                <a:solidFill>
                  <a:schemeClr val="accent3"/>
                </a:solidFill>
                <a:latin typeface="Courier New" charset="0"/>
              </a:rPr>
              <a:t>NOT</a:t>
            </a:r>
            <a:r>
              <a:rPr lang="en-US" altLang="en-US" dirty="0">
                <a:latin typeface="Courier New" charset="0"/>
              </a:rPr>
              <a:t> </a:t>
            </a:r>
            <a:r>
              <a:rPr lang="en-US" altLang="en-US" i="1" dirty="0">
                <a:latin typeface="Courier New" charset="0"/>
              </a:rPr>
              <a:t>destination</a:t>
            </a:r>
          </a:p>
        </p:txBody>
      </p:sp>
      <p:sp>
        <p:nvSpPr>
          <p:cNvPr id="10246" name="Text Box 4"/>
          <p:cNvSpPr txBox="1">
            <a:spLocks noChangeArrowheads="1"/>
          </p:cNvSpPr>
          <p:nvPr/>
        </p:nvSpPr>
        <p:spPr bwMode="auto">
          <a:xfrm>
            <a:off x="6471666" y="3167018"/>
            <a:ext cx="9906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00" dirty="0">
                <a:solidFill>
                  <a:srgbClr val="00B050"/>
                </a:solidFill>
              </a:rPr>
              <a:t>NOT</a:t>
            </a:r>
          </a:p>
        </p:txBody>
      </p:sp>
      <p:graphicFrame>
        <p:nvGraphicFramePr>
          <p:cNvPr id="1024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544740"/>
              </p:ext>
            </p:extLst>
          </p:nvPr>
        </p:nvGraphicFramePr>
        <p:xfrm>
          <a:off x="1198786" y="3661438"/>
          <a:ext cx="3962400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22" name="VISIO" r:id="rId3" imgW="2321052" imgH="574548" progId="Visio.Drawing.6">
                  <p:embed/>
                </p:oleObj>
              </mc:Choice>
              <mc:Fallback>
                <p:oleObj name="VISIO" r:id="rId3" imgW="2321052" imgH="57454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8786" y="3661438"/>
                        <a:ext cx="3962400" cy="985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430" y="3776618"/>
            <a:ext cx="1265237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9042" y="2248063"/>
            <a:ext cx="1212624" cy="72461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97280" y="5144588"/>
            <a:ext cx="5096780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3"/>
                </a:solidFill>
              </a:rPr>
              <a:t>Flags</a:t>
            </a:r>
            <a:r>
              <a:rPr lang="en-US" sz="2000" dirty="0">
                <a:solidFill>
                  <a:srgbClr val="2F2A2B"/>
                </a:solidFill>
              </a:rPr>
              <a:t>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C00000"/>
                </a:solidFill>
              </a:rPr>
              <a:t>No flags </a:t>
            </a:r>
            <a:r>
              <a:rPr lang="en-US" dirty="0">
                <a:solidFill>
                  <a:srgbClr val="2F2A2B"/>
                </a:solidFill>
              </a:rPr>
              <a:t>are affected by the NOT instruction.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233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92805" y="1943399"/>
            <a:ext cx="6172200" cy="32950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Boolean and Comparison Instructions</a:t>
            </a:r>
          </a:p>
          <a:p>
            <a:pPr>
              <a:buFont typeface="Arial" charset="0"/>
              <a:buChar char="•"/>
            </a:pPr>
            <a:r>
              <a:rPr lang="en-US" altLang="en-US" sz="2400" dirty="0"/>
              <a:t> Conditional </a:t>
            </a:r>
            <a:r>
              <a:rPr lang="en-US" altLang="en-US" sz="2400" dirty="0">
                <a:solidFill>
                  <a:schemeClr val="accent3"/>
                </a:solidFill>
              </a:rPr>
              <a:t>Jumps</a:t>
            </a:r>
          </a:p>
          <a:p>
            <a:pPr>
              <a:buFont typeface="Arial" charset="0"/>
              <a:buChar char="•"/>
            </a:pPr>
            <a:r>
              <a:rPr lang="en-US" altLang="en-US" sz="2400" dirty="0"/>
              <a:t> Conditional </a:t>
            </a:r>
            <a:r>
              <a:rPr lang="en-US" altLang="en-US" sz="2400" dirty="0">
                <a:solidFill>
                  <a:schemeClr val="accent3"/>
                </a:solidFill>
              </a:rPr>
              <a:t>Structures</a:t>
            </a:r>
          </a:p>
          <a:p>
            <a:pPr>
              <a:buFont typeface="Arial" charset="0"/>
              <a:buChar char="•"/>
            </a:pPr>
            <a:r>
              <a:rPr lang="en-US" altLang="en-US" sz="2400" dirty="0"/>
              <a:t> Conditional </a:t>
            </a:r>
            <a:r>
              <a:rPr lang="en-US" altLang="en-US" sz="2400" dirty="0">
                <a:solidFill>
                  <a:schemeClr val="accent3"/>
                </a:solidFill>
              </a:rPr>
              <a:t>Control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chemeClr val="accent3"/>
                </a:solidFill>
              </a:rPr>
              <a:t>Flow </a:t>
            </a:r>
            <a:r>
              <a:rPr lang="en-US" altLang="en-US" sz="2400" u="sng" dirty="0">
                <a:solidFill>
                  <a:schemeClr val="accent3"/>
                </a:solidFill>
              </a:rPr>
              <a:t>Directives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3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753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553F4A0-2CF9-C54F-8D2A-71758F90968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TEST</a:t>
            </a:r>
            <a:r>
              <a:rPr lang="en-US" altLang="en-US" sz="4000" dirty="0"/>
              <a:t> Instruction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399" y="1763119"/>
            <a:ext cx="10351169" cy="2892927"/>
          </a:xfrm>
        </p:spPr>
        <p:txBody>
          <a:bodyPr>
            <a:normAutofit/>
          </a:bodyPr>
          <a:lstStyle/>
          <a:p>
            <a:pPr eaLnBrk="1" hangingPunct="1">
              <a:lnSpc>
                <a:spcPct val="140000"/>
              </a:lnSpc>
              <a:buFont typeface="Arial" charset="0"/>
              <a:buChar char="•"/>
            </a:pPr>
            <a:r>
              <a:rPr lang="en-US" altLang="en-US" dirty="0"/>
              <a:t> Performs a </a:t>
            </a:r>
            <a:r>
              <a:rPr lang="en-US" altLang="en-US" b="1" dirty="0">
                <a:solidFill>
                  <a:schemeClr val="accent3"/>
                </a:solidFill>
              </a:rPr>
              <a:t>nondestructive </a:t>
            </a:r>
            <a:r>
              <a:rPr lang="en-US" altLang="en-US" sz="2500" b="1" dirty="0">
                <a:solidFill>
                  <a:srgbClr val="C00000"/>
                </a:solidFill>
              </a:rPr>
              <a:t>AND</a:t>
            </a:r>
            <a:r>
              <a:rPr lang="en-US" altLang="en-US" b="1" dirty="0">
                <a:solidFill>
                  <a:schemeClr val="accent3"/>
                </a:solidFill>
              </a:rPr>
              <a:t> operation </a:t>
            </a:r>
            <a:r>
              <a:rPr lang="en-US" altLang="en-US" dirty="0"/>
              <a:t>between </a:t>
            </a:r>
            <a:r>
              <a:rPr lang="en-US" altLang="en-US" b="1" dirty="0"/>
              <a:t>each pair of matching bits </a:t>
            </a:r>
            <a:r>
              <a:rPr lang="en-US" altLang="en-US" dirty="0"/>
              <a:t>in two operands</a:t>
            </a:r>
          </a:p>
          <a:p>
            <a:pPr eaLnBrk="1" hangingPunct="1">
              <a:lnSpc>
                <a:spcPct val="14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C00000"/>
                </a:solidFill>
              </a:rPr>
              <a:t>No operands are modified</a:t>
            </a:r>
            <a:r>
              <a:rPr lang="en-US" altLang="en-US" dirty="0"/>
              <a:t> 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B050"/>
                </a:solidFill>
              </a:rPr>
              <a:t>S</a:t>
            </a:r>
            <a:r>
              <a:rPr lang="en-US" b="1" dirty="0">
                <a:solidFill>
                  <a:srgbClr val="00B050"/>
                </a:solidFill>
              </a:rPr>
              <a:t>ets</a:t>
            </a:r>
            <a:r>
              <a:rPr lang="en-US" dirty="0">
                <a:solidFill>
                  <a:srgbClr val="2F2A2B"/>
                </a:solidFill>
              </a:rPr>
              <a:t> the </a:t>
            </a:r>
            <a:r>
              <a:rPr lang="en-US" dirty="0">
                <a:solidFill>
                  <a:schemeClr val="accent3"/>
                </a:solidFill>
              </a:rPr>
              <a:t>Sign</a:t>
            </a:r>
            <a:r>
              <a:rPr lang="en-US" dirty="0">
                <a:solidFill>
                  <a:srgbClr val="2F2A2B"/>
                </a:solidFill>
              </a:rPr>
              <a:t>, </a:t>
            </a:r>
            <a:r>
              <a:rPr lang="en-US" dirty="0">
                <a:solidFill>
                  <a:schemeClr val="accent3"/>
                </a:solidFill>
              </a:rPr>
              <a:t>Zero</a:t>
            </a:r>
            <a:r>
              <a:rPr lang="en-US" dirty="0">
                <a:solidFill>
                  <a:srgbClr val="2F2A2B"/>
                </a:solidFill>
              </a:rPr>
              <a:t>, and </a:t>
            </a:r>
            <a:r>
              <a:rPr lang="en-US" dirty="0">
                <a:solidFill>
                  <a:schemeClr val="accent3"/>
                </a:solidFill>
              </a:rPr>
              <a:t>Parity</a:t>
            </a:r>
            <a:r>
              <a:rPr lang="en-US" dirty="0">
                <a:solidFill>
                  <a:srgbClr val="2F2A2B"/>
                </a:solidFill>
              </a:rPr>
              <a:t> flags based on the value assigned to the destination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operand.</a:t>
            </a:r>
            <a:endParaRPr lang="en-US" altLang="en-US" dirty="0"/>
          </a:p>
          <a:p>
            <a:pPr eaLnBrk="1" hangingPunct="1">
              <a:lnSpc>
                <a:spcPct val="140000"/>
              </a:lnSpc>
              <a:buFont typeface="Arial" charset="0"/>
              <a:buChar char="•"/>
            </a:pPr>
            <a:endParaRPr lang="en-US" altLang="en-US" dirty="0"/>
          </a:p>
        </p:txBody>
      </p:sp>
      <p:sp>
        <p:nvSpPr>
          <p:cNvPr id="18438" name="Text Box 8"/>
          <p:cNvSpPr txBox="1">
            <a:spLocks noChangeArrowheads="1"/>
          </p:cNvSpPr>
          <p:nvPr/>
        </p:nvSpPr>
        <p:spPr bwMode="auto">
          <a:xfrm>
            <a:off x="2316480" y="4361575"/>
            <a:ext cx="3810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test</a:t>
            </a:r>
            <a:r>
              <a:rPr lang="en-US" altLang="en-US" sz="1800" b="1" dirty="0">
                <a:latin typeface="Courier New" charset="0"/>
              </a:rPr>
              <a:t> al,000000</a:t>
            </a:r>
            <a:r>
              <a:rPr lang="en-US" altLang="en-US" sz="1800" b="1" dirty="0">
                <a:solidFill>
                  <a:srgbClr val="FF0000"/>
                </a:solidFill>
                <a:latin typeface="Courier New" charset="0"/>
              </a:rPr>
              <a:t>11</a:t>
            </a:r>
            <a:r>
              <a:rPr lang="en-US" altLang="en-US" sz="1800" b="1" dirty="0">
                <a:latin typeface="Courier New" charset="0"/>
              </a:rPr>
              <a:t>b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latin typeface="Courier New" charset="0"/>
              </a:rPr>
              <a:t>jnz</a:t>
            </a:r>
            <a:r>
              <a:rPr lang="en-US" altLang="en-US" sz="1800" b="1" dirty="0">
                <a:latin typeface="Courier New" charset="0"/>
              </a:rPr>
              <a:t>  </a:t>
            </a:r>
            <a:r>
              <a:rPr lang="en-US" altLang="en-US" sz="1800" b="1" dirty="0" err="1">
                <a:latin typeface="Courier New" charset="0"/>
              </a:rPr>
              <a:t>ValueFound</a:t>
            </a:r>
            <a:endParaRPr lang="en-US" altLang="en-US" sz="1800" b="1" dirty="0">
              <a:latin typeface="Courier New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81248" y="4497139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ZF = ?</a:t>
            </a:r>
          </a:p>
        </p:txBody>
      </p:sp>
      <p:sp>
        <p:nvSpPr>
          <p:cNvPr id="3" name="Rectangle 2"/>
          <p:cNvSpPr/>
          <p:nvPr/>
        </p:nvSpPr>
        <p:spPr>
          <a:xfrm>
            <a:off x="1504653" y="3962692"/>
            <a:ext cx="6139309" cy="4440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40000"/>
              </a:lnSpc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 Example 1</a:t>
            </a:r>
            <a:r>
              <a:rPr lang="en-US" altLang="en-US" dirty="0"/>
              <a:t>: jump to a label if </a:t>
            </a:r>
            <a:r>
              <a:rPr lang="en-US" altLang="en-US" u="sng" dirty="0"/>
              <a:t>either</a:t>
            </a:r>
            <a:r>
              <a:rPr lang="en-US" altLang="en-US" dirty="0"/>
              <a:t> </a:t>
            </a:r>
            <a:r>
              <a:rPr lang="en-US" altLang="en-US" b="1" dirty="0"/>
              <a:t>bit 0</a:t>
            </a:r>
            <a:r>
              <a:rPr lang="en-US" altLang="en-US" dirty="0"/>
              <a:t> or </a:t>
            </a:r>
            <a:r>
              <a:rPr lang="en-US" altLang="en-US" b="1" dirty="0"/>
              <a:t>bit 1</a:t>
            </a:r>
            <a:r>
              <a:rPr lang="en-US" altLang="en-US" dirty="0"/>
              <a:t> in AL is </a:t>
            </a:r>
            <a:r>
              <a:rPr lang="en-US" altLang="en-US" b="1" dirty="0">
                <a:solidFill>
                  <a:srgbClr val="00B050"/>
                </a:solidFill>
              </a:rPr>
              <a:t>set</a:t>
            </a:r>
            <a:r>
              <a:rPr lang="en-US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336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8" grpId="0"/>
      <p:bldP spid="2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C2DC584-4237-604C-A08A-ED915912C6A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421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CMP</a:t>
            </a:r>
            <a:r>
              <a:rPr lang="en-US" altLang="en-US" sz="4000" dirty="0"/>
              <a:t> Instruction</a:t>
            </a:r>
          </a:p>
        </p:txBody>
      </p:sp>
      <p:sp>
        <p:nvSpPr>
          <p:cNvPr id="1946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347345" y="4215618"/>
            <a:ext cx="10075176" cy="1567256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Compares the </a:t>
            </a:r>
            <a:r>
              <a:rPr lang="en-US" altLang="en-US" b="1" dirty="0"/>
              <a:t>destination</a:t>
            </a:r>
            <a:r>
              <a:rPr lang="en-US" altLang="en-US" dirty="0"/>
              <a:t> operand to the </a:t>
            </a:r>
            <a:r>
              <a:rPr lang="en-US" altLang="en-US" b="1" dirty="0"/>
              <a:t>source</a:t>
            </a:r>
            <a:r>
              <a:rPr lang="en-US" altLang="en-US" dirty="0"/>
              <a:t> operand (</a:t>
            </a:r>
            <a:r>
              <a:rPr lang="en-US" altLang="en-US" sz="1800" dirty="0">
                <a:solidFill>
                  <a:schemeClr val="accent3"/>
                </a:solidFill>
              </a:rPr>
              <a:t>HOW</a:t>
            </a:r>
            <a:r>
              <a:rPr lang="en-US" altLang="en-US" dirty="0"/>
              <a:t> 🤔)</a:t>
            </a:r>
          </a:p>
          <a:p>
            <a:pPr lvl="1"/>
            <a:r>
              <a:rPr lang="en-US" sz="1700" b="1" dirty="0">
                <a:solidFill>
                  <a:schemeClr val="accent3"/>
                </a:solidFill>
              </a:rPr>
              <a:t>CMP</a:t>
            </a:r>
            <a:r>
              <a:rPr lang="en-US" sz="1700" dirty="0">
                <a:solidFill>
                  <a:srgbClr val="2F2A2B"/>
                </a:solidFill>
              </a:rPr>
              <a:t> performs </a:t>
            </a:r>
            <a:r>
              <a:rPr lang="en-US" sz="1700" b="1" dirty="0">
                <a:solidFill>
                  <a:srgbClr val="C00000"/>
                </a:solidFill>
              </a:rPr>
              <a:t>implied subtraction </a:t>
            </a:r>
            <a:r>
              <a:rPr lang="en-US" sz="1700" dirty="0">
                <a:solidFill>
                  <a:srgbClr val="2F2A2B"/>
                </a:solidFill>
              </a:rPr>
              <a:t>of </a:t>
            </a:r>
            <a:r>
              <a:rPr lang="en-US" sz="1700" b="1" dirty="0">
                <a:solidFill>
                  <a:srgbClr val="2F2A2B"/>
                </a:solidFill>
              </a:rPr>
              <a:t>source operand </a:t>
            </a:r>
            <a:r>
              <a:rPr lang="en-US" sz="1700" dirty="0">
                <a:solidFill>
                  <a:srgbClr val="2F2A2B"/>
                </a:solidFill>
              </a:rPr>
              <a:t>from </a:t>
            </a:r>
            <a:r>
              <a:rPr lang="en-US" sz="1700" b="1" dirty="0">
                <a:solidFill>
                  <a:srgbClr val="2F2A2B"/>
                </a:solidFill>
              </a:rPr>
              <a:t>destination operand</a:t>
            </a:r>
            <a:endParaRPr lang="en-US" sz="1700" dirty="0">
              <a:solidFill>
                <a:srgbClr val="2F2A2B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1700" b="1" u="sng" dirty="0">
                <a:solidFill>
                  <a:schemeClr val="accent3"/>
                </a:solidFill>
              </a:rPr>
              <a:t>Nondestructive subtraction</a:t>
            </a:r>
            <a:r>
              <a:rPr lang="en-US" altLang="en-US" sz="1700" b="1" dirty="0">
                <a:solidFill>
                  <a:schemeClr val="accent3"/>
                </a:solidFill>
              </a:rPr>
              <a:t> </a:t>
            </a:r>
            <a:r>
              <a:rPr lang="en-US" altLang="en-US" sz="1700" dirty="0"/>
              <a:t>of source from destination (</a:t>
            </a:r>
            <a:r>
              <a:rPr lang="en-US" altLang="en-US" sz="1700" dirty="0">
                <a:solidFill>
                  <a:srgbClr val="C00000"/>
                </a:solidFill>
              </a:rPr>
              <a:t>destination operand is not changed</a:t>
            </a:r>
            <a:r>
              <a:rPr lang="en-US" altLang="en-US" sz="1700" dirty="0"/>
              <a:t>)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Syntax</a:t>
            </a:r>
            <a:r>
              <a:rPr lang="en-US" altLang="en-US" dirty="0"/>
              <a:t>:</a:t>
            </a:r>
            <a:endParaRPr lang="en-US" altLang="en-US" i="1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73854" y="1866998"/>
            <a:ext cx="990525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The most common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sz="2200" b="1" dirty="0" err="1">
                <a:solidFill>
                  <a:schemeClr val="accent3"/>
                </a:solidFill>
              </a:rPr>
              <a:t>boolean</a:t>
            </a:r>
            <a:r>
              <a:rPr lang="en-US" sz="2200" b="1" dirty="0">
                <a:solidFill>
                  <a:schemeClr val="accent3"/>
                </a:solidFill>
              </a:rPr>
              <a:t> expressions </a:t>
            </a:r>
            <a:r>
              <a:rPr lang="en-US" dirty="0"/>
              <a:t>involve some type of </a:t>
            </a:r>
            <a:r>
              <a:rPr lang="en-US" b="1" dirty="0">
                <a:solidFill>
                  <a:srgbClr val="C00000"/>
                </a:solidFill>
              </a:rPr>
              <a:t>comparison</a:t>
            </a:r>
            <a:r>
              <a:rPr lang="en-US" dirty="0"/>
              <a:t>:</a:t>
            </a:r>
          </a:p>
        </p:txBody>
      </p:sp>
      <p:sp>
        <p:nvSpPr>
          <p:cNvPr id="5" name="Rectangle 4"/>
          <p:cNvSpPr/>
          <p:nvPr/>
        </p:nvSpPr>
        <p:spPr>
          <a:xfrm>
            <a:off x="3686185" y="2298838"/>
            <a:ext cx="3872855" cy="1155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if A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&gt;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B ...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while X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&gt;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0 and X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&lt;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200 ...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if </a:t>
            </a:r>
            <a:r>
              <a:rPr lang="en-US" sz="1600" dirty="0" err="1">
                <a:solidFill>
                  <a:srgbClr val="2F2A2B"/>
                </a:solidFill>
                <a:latin typeface="Helvetica" charset="0"/>
              </a:rPr>
              <a:t>check_for_error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( N )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=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true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0429" y="3582733"/>
            <a:ext cx="67774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>
                <a:solidFill>
                  <a:schemeClr val="accent3"/>
                </a:solidFill>
              </a:rPr>
              <a:t>CMP</a:t>
            </a:r>
            <a:r>
              <a:rPr lang="en-US" dirty="0">
                <a:solidFill>
                  <a:srgbClr val="2F2A2B"/>
                </a:solidFill>
              </a:rPr>
              <a:t> instruction is used to compare integers (</a:t>
            </a:r>
            <a:r>
              <a:rPr lang="en-US" dirty="0">
                <a:solidFill>
                  <a:schemeClr val="accent3"/>
                </a:solidFill>
              </a:rPr>
              <a:t>signed</a:t>
            </a:r>
            <a:r>
              <a:rPr lang="en-US" dirty="0">
                <a:solidFill>
                  <a:srgbClr val="2F2A2B"/>
                </a:solidFill>
              </a:rPr>
              <a:t> and </a:t>
            </a:r>
            <a:r>
              <a:rPr lang="en-US" dirty="0">
                <a:solidFill>
                  <a:schemeClr val="accent3"/>
                </a:solidFill>
              </a:rPr>
              <a:t>unsigned</a:t>
            </a:r>
            <a:r>
              <a:rPr lang="en-US" dirty="0">
                <a:solidFill>
                  <a:srgbClr val="2F2A2B"/>
                </a:solidFill>
              </a:rPr>
              <a:t>)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12002" y="5653604"/>
            <a:ext cx="2456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chemeClr val="accent3"/>
                </a:solidFill>
              </a:rPr>
              <a:t>CMP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i="1" dirty="0">
                <a:solidFill>
                  <a:schemeClr val="tx2"/>
                </a:solidFill>
              </a:rPr>
              <a:t>destination, source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18536" y="441701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</a:rPr>
              <a:t>🗝</a:t>
            </a:r>
          </a:p>
        </p:txBody>
      </p:sp>
    </p:spTree>
    <p:extLst>
      <p:ext uri="{BB962C8B-B14F-4D97-AF65-F5344CB8AC3E}">
        <p14:creationId xmlns:p14="http://schemas.microsoft.com/office/powerpoint/2010/main" val="875400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C2DC584-4237-604C-A08A-ED915912C6A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421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CMP</a:t>
            </a:r>
            <a:r>
              <a:rPr lang="en-US" altLang="en-US" sz="4000" dirty="0"/>
              <a:t> Instruction (</a:t>
            </a:r>
            <a:r>
              <a:rPr lang="en-US" sz="4000" b="1" dirty="0">
                <a:solidFill>
                  <a:srgbClr val="C00000"/>
                </a:solidFill>
              </a:rPr>
              <a:t>unsigned</a:t>
            </a:r>
            <a:r>
              <a:rPr 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)</a:t>
            </a:r>
          </a:p>
        </p:txBody>
      </p:sp>
      <p:sp>
        <p:nvSpPr>
          <p:cNvPr id="2" name="Rectangle 1"/>
          <p:cNvSpPr/>
          <p:nvPr/>
        </p:nvSpPr>
        <p:spPr>
          <a:xfrm>
            <a:off x="1144961" y="1874232"/>
            <a:ext cx="1001071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Flags</a:t>
            </a:r>
            <a:r>
              <a:rPr lang="en-US" dirty="0">
                <a:solidFill>
                  <a:srgbClr val="2F2A2B"/>
                </a:solidFill>
              </a:rPr>
              <a:t>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The </a:t>
            </a:r>
            <a:r>
              <a:rPr lang="en-US" b="1" dirty="0">
                <a:solidFill>
                  <a:srgbClr val="2F2A2B"/>
                </a:solidFill>
              </a:rPr>
              <a:t>CMP</a:t>
            </a:r>
            <a:r>
              <a:rPr lang="en-US" dirty="0">
                <a:solidFill>
                  <a:srgbClr val="2F2A2B"/>
                </a:solidFill>
              </a:rPr>
              <a:t> instruction changes the </a:t>
            </a:r>
            <a:r>
              <a:rPr lang="en-US" dirty="0">
                <a:solidFill>
                  <a:schemeClr val="accent3"/>
                </a:solidFill>
              </a:rPr>
              <a:t>Overflow</a:t>
            </a:r>
            <a:r>
              <a:rPr lang="en-US" dirty="0">
                <a:solidFill>
                  <a:srgbClr val="2F2A2B"/>
                </a:solidFill>
              </a:rPr>
              <a:t>, </a:t>
            </a:r>
            <a:r>
              <a:rPr lang="en-US" dirty="0">
                <a:solidFill>
                  <a:schemeClr val="accent3"/>
                </a:solidFill>
              </a:rPr>
              <a:t>Sign</a:t>
            </a:r>
            <a:r>
              <a:rPr lang="en-US" dirty="0">
                <a:solidFill>
                  <a:srgbClr val="2F2A2B"/>
                </a:solidFill>
              </a:rPr>
              <a:t>, </a:t>
            </a:r>
            <a:r>
              <a:rPr lang="en-US" dirty="0">
                <a:solidFill>
                  <a:schemeClr val="accent3"/>
                </a:solidFill>
              </a:rPr>
              <a:t>Zero</a:t>
            </a:r>
            <a:r>
              <a:rPr lang="en-US" dirty="0">
                <a:solidFill>
                  <a:srgbClr val="2F2A2B"/>
                </a:solidFill>
              </a:rPr>
              <a:t>, </a:t>
            </a:r>
            <a:r>
              <a:rPr lang="en-US" dirty="0">
                <a:solidFill>
                  <a:schemeClr val="accent3"/>
                </a:solidFill>
              </a:rPr>
              <a:t>Carry</a:t>
            </a:r>
            <a:r>
              <a:rPr lang="en-US" dirty="0">
                <a:solidFill>
                  <a:srgbClr val="2F2A2B"/>
                </a:solidFill>
              </a:rPr>
              <a:t>, </a:t>
            </a:r>
            <a:r>
              <a:rPr lang="en-US" dirty="0">
                <a:solidFill>
                  <a:schemeClr val="accent3"/>
                </a:solidFill>
              </a:rPr>
              <a:t>Auxiliary Carry</a:t>
            </a:r>
            <a:r>
              <a:rPr lang="en-US" dirty="0">
                <a:solidFill>
                  <a:srgbClr val="2F2A2B"/>
                </a:solidFill>
              </a:rPr>
              <a:t>, and </a:t>
            </a:r>
            <a:r>
              <a:rPr lang="en-US" dirty="0">
                <a:solidFill>
                  <a:schemeClr val="accent3"/>
                </a:solidFill>
              </a:rPr>
              <a:t>Parity</a:t>
            </a:r>
            <a:r>
              <a:rPr lang="en-US" dirty="0">
                <a:solidFill>
                  <a:srgbClr val="2F2A2B"/>
                </a:solidFill>
              </a:rPr>
              <a:t> flags 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</a:rPr>
              <a:t>According to the value the destination operand would have had if actual </a:t>
            </a:r>
            <a:r>
              <a:rPr lang="en-US" dirty="0">
                <a:solidFill>
                  <a:srgbClr val="C00000"/>
                </a:solidFill>
              </a:rPr>
              <a:t>subtraction </a:t>
            </a:r>
            <a:r>
              <a:rPr lang="en-US" dirty="0">
                <a:solidFill>
                  <a:srgbClr val="2F2A2B"/>
                </a:solidFill>
              </a:rPr>
              <a:t>had taken place. 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solidFill>
                  <a:srgbClr val="2F2A2B"/>
                </a:solidFill>
              </a:rPr>
              <a:t>When two </a:t>
            </a:r>
            <a:r>
              <a:rPr lang="en-US" b="1" dirty="0">
                <a:solidFill>
                  <a:schemeClr val="accent3"/>
                </a:solidFill>
              </a:rPr>
              <a:t>unsigned operands </a:t>
            </a:r>
            <a:r>
              <a:rPr lang="en-US" dirty="0">
                <a:solidFill>
                  <a:srgbClr val="2F2A2B"/>
                </a:solidFill>
              </a:rPr>
              <a:t>are compared,</a:t>
            </a:r>
          </a:p>
          <a:p>
            <a:pPr marL="800100" lvl="1" indent="-342900">
              <a:buFont typeface="Courier New" charset="0"/>
              <a:buChar char="o"/>
            </a:pPr>
            <a:r>
              <a:rPr lang="en-US" dirty="0">
                <a:solidFill>
                  <a:schemeClr val="accent3"/>
                </a:solidFill>
              </a:rPr>
              <a:t>Zero</a:t>
            </a:r>
            <a:r>
              <a:rPr lang="en-US" dirty="0">
                <a:solidFill>
                  <a:srgbClr val="2F2A2B"/>
                </a:solidFill>
              </a:rPr>
              <a:t> and </a:t>
            </a:r>
            <a:r>
              <a:rPr lang="en-US" dirty="0">
                <a:solidFill>
                  <a:schemeClr val="accent3"/>
                </a:solidFill>
              </a:rPr>
              <a:t>Carry</a:t>
            </a:r>
            <a:r>
              <a:rPr lang="en-US" dirty="0">
                <a:solidFill>
                  <a:srgbClr val="2F2A2B"/>
                </a:solidFill>
              </a:rPr>
              <a:t> flags indicate the following relations between operands: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86185" y="3902192"/>
            <a:ext cx="6524647" cy="1729030"/>
            <a:chOff x="3886200" y="4328912"/>
            <a:chExt cx="6524647" cy="172903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6200" y="4328912"/>
              <a:ext cx="5143500" cy="172903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029700" y="4824095"/>
              <a:ext cx="1381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Why CF is 1?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068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C2DC584-4237-604C-A08A-ED915912C6A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421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CMP</a:t>
            </a:r>
            <a:r>
              <a:rPr lang="en-US" altLang="en-US" sz="4000" dirty="0"/>
              <a:t> Instruction (</a:t>
            </a:r>
            <a:r>
              <a:rPr lang="en-US" sz="4000" b="1" dirty="0">
                <a:solidFill>
                  <a:srgbClr val="C00000"/>
                </a:solidFill>
              </a:rPr>
              <a:t>signed</a:t>
            </a:r>
            <a:r>
              <a:rPr 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)</a:t>
            </a:r>
          </a:p>
        </p:txBody>
      </p:sp>
      <p:sp>
        <p:nvSpPr>
          <p:cNvPr id="2" name="Rectangle 1"/>
          <p:cNvSpPr/>
          <p:nvPr/>
        </p:nvSpPr>
        <p:spPr>
          <a:xfrm>
            <a:off x="1144961" y="1836899"/>
            <a:ext cx="100107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Flags</a:t>
            </a:r>
            <a:r>
              <a:rPr lang="en-US" dirty="0">
                <a:solidFill>
                  <a:srgbClr val="2F2A2B"/>
                </a:solidFill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2F2A2B"/>
              </a:solidFill>
            </a:endParaRPr>
          </a:p>
          <a:p>
            <a:r>
              <a:rPr lang="en-US" dirty="0">
                <a:solidFill>
                  <a:srgbClr val="2F2A2B"/>
                </a:solidFill>
              </a:rPr>
              <a:t>   2) </a:t>
            </a:r>
            <a:r>
              <a:rPr lang="en-US" dirty="0"/>
              <a:t>When two </a:t>
            </a:r>
            <a:r>
              <a:rPr lang="en-US" b="1" dirty="0">
                <a:solidFill>
                  <a:schemeClr val="accent3"/>
                </a:solidFill>
              </a:rPr>
              <a:t>signed operands </a:t>
            </a:r>
            <a:r>
              <a:rPr lang="en-US" dirty="0"/>
              <a:t>are compared,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/>
              <a:t>the </a:t>
            </a:r>
            <a:r>
              <a:rPr lang="en-US" dirty="0">
                <a:solidFill>
                  <a:schemeClr val="accent3"/>
                </a:solidFill>
              </a:rPr>
              <a:t>Sign</a:t>
            </a:r>
            <a:r>
              <a:rPr lang="en-US" dirty="0"/>
              <a:t>, </a:t>
            </a:r>
            <a:r>
              <a:rPr lang="en-US" dirty="0">
                <a:solidFill>
                  <a:schemeClr val="accent3"/>
                </a:solidFill>
              </a:rPr>
              <a:t>Zero</a:t>
            </a:r>
            <a:r>
              <a:rPr lang="en-US" dirty="0"/>
              <a:t>, and </a:t>
            </a:r>
            <a:r>
              <a:rPr lang="en-US" dirty="0">
                <a:solidFill>
                  <a:schemeClr val="accent3"/>
                </a:solidFill>
              </a:rPr>
              <a:t>Overflow</a:t>
            </a:r>
            <a:r>
              <a:rPr lang="en-US" dirty="0"/>
              <a:t> flags indicate the following relations between operands:</a:t>
            </a:r>
          </a:p>
          <a:p>
            <a:endParaRPr lang="en-US" dirty="0">
              <a:solidFill>
                <a:srgbClr val="2F2A2B"/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977" y="3413766"/>
            <a:ext cx="4217012" cy="178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46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C2DC584-4237-604C-A08A-ED915912C6A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421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CMP</a:t>
            </a:r>
            <a:r>
              <a:rPr lang="en-US" altLang="en-US" sz="4000" dirty="0"/>
              <a:t> Instruction (</a:t>
            </a:r>
            <a:r>
              <a:rPr lang="en-US" altLang="en-US" sz="4000" b="1" dirty="0">
                <a:solidFill>
                  <a:srgbClr val="C00000"/>
                </a:solidFill>
              </a:rPr>
              <a:t>unsigned integers</a:t>
            </a:r>
            <a:r>
              <a:rPr lang="en-US" altLang="en-US" sz="4000" dirty="0"/>
              <a:t>)</a:t>
            </a:r>
          </a:p>
        </p:txBody>
      </p:sp>
      <p:sp>
        <p:nvSpPr>
          <p:cNvPr id="1946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50429" y="2527865"/>
            <a:ext cx="9302646" cy="1676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Example1</a:t>
            </a:r>
            <a:r>
              <a:rPr lang="en-US" altLang="en-US" dirty="0"/>
              <a:t>: destination == source</a:t>
            </a:r>
          </a:p>
        </p:txBody>
      </p:sp>
      <p:sp>
        <p:nvSpPr>
          <p:cNvPr id="19462" name="Text Box 1028"/>
          <p:cNvSpPr txBox="1">
            <a:spLocks noChangeArrowheads="1"/>
          </p:cNvSpPr>
          <p:nvPr/>
        </p:nvSpPr>
        <p:spPr bwMode="auto">
          <a:xfrm>
            <a:off x="2105511" y="3145085"/>
            <a:ext cx="6096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04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04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2004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2004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2004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mov al,5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chemeClr val="accent3"/>
                </a:solidFill>
                <a:latin typeface="Courier New" charset="0"/>
              </a:rPr>
              <a:t>cmp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b="1" dirty="0">
                <a:latin typeface="Courier New" charset="0"/>
              </a:rPr>
              <a:t>al,5	; Zero flag </a:t>
            </a: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set</a:t>
            </a:r>
          </a:p>
        </p:txBody>
      </p:sp>
      <p:grpSp>
        <p:nvGrpSpPr>
          <p:cNvPr id="19463" name="Group 1033"/>
          <p:cNvGrpSpPr>
            <a:grpSpLocks/>
          </p:cNvGrpSpPr>
          <p:nvPr/>
        </p:nvGrpSpPr>
        <p:grpSpPr bwMode="auto">
          <a:xfrm>
            <a:off x="1250429" y="4354690"/>
            <a:ext cx="7772400" cy="1447800"/>
            <a:chOff x="432" y="2640"/>
            <a:chExt cx="4896" cy="912"/>
          </a:xfrm>
        </p:grpSpPr>
        <p:sp>
          <p:nvSpPr>
            <p:cNvPr id="19464" name="Rectangle 1029"/>
            <p:cNvSpPr>
              <a:spLocks noChangeArrowheads="1"/>
            </p:cNvSpPr>
            <p:nvPr/>
          </p:nvSpPr>
          <p:spPr bwMode="auto">
            <a:xfrm>
              <a:off x="432" y="2640"/>
              <a:ext cx="48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defRPr b="1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/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Example2</a:t>
              </a:r>
              <a:r>
                <a:rPr lang="en-US" altLang="en-US" sz="2000" dirty="0">
                  <a:latin typeface="+mn-lt"/>
                </a:rPr>
                <a:t>: destination &lt; source</a:t>
              </a:r>
            </a:p>
          </p:txBody>
        </p:sp>
        <p:sp>
          <p:nvSpPr>
            <p:cNvPr id="19465" name="Text Box 1031"/>
            <p:cNvSpPr txBox="1">
              <a:spLocks noChangeArrowheads="1"/>
            </p:cNvSpPr>
            <p:nvPr/>
          </p:nvSpPr>
          <p:spPr bwMode="auto">
            <a:xfrm>
              <a:off x="960" y="3024"/>
              <a:ext cx="3840" cy="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137160" tIns="182880" rIns="137160" bIns="182880"/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3200400" algn="l"/>
                  <a:tab pos="4114800" algn="l"/>
                </a:tabLst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3200400" algn="l"/>
                  <a:tab pos="4114800" algn="l"/>
                </a:tabLst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tabLst>
                  <a:tab pos="457200" algn="l"/>
                  <a:tab pos="3200400" algn="l"/>
                  <a:tab pos="4114800" algn="l"/>
                </a:tabLst>
                <a:defRPr b="1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457200" algn="l"/>
                  <a:tab pos="32004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tabLst>
                  <a:tab pos="457200" algn="l"/>
                  <a:tab pos="32004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32004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32004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32004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32004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1" dirty="0">
                  <a:latin typeface="+mn-lt"/>
                </a:rPr>
                <a:t>mov al,4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1" dirty="0" err="1">
                  <a:solidFill>
                    <a:schemeClr val="accent3"/>
                  </a:solidFill>
                  <a:latin typeface="+mn-lt"/>
                </a:rPr>
                <a:t>cmp</a:t>
              </a:r>
              <a:r>
                <a:rPr lang="en-US" altLang="en-US" sz="1800" b="1" dirty="0">
                  <a:solidFill>
                    <a:schemeClr val="accent3"/>
                  </a:solidFill>
                  <a:latin typeface="+mn-lt"/>
                </a:rPr>
                <a:t> </a:t>
              </a:r>
              <a:r>
                <a:rPr lang="en-US" altLang="en-US" sz="1800" b="1" dirty="0">
                  <a:latin typeface="+mn-lt"/>
                </a:rPr>
                <a:t>al,5	; Carry flag </a:t>
              </a:r>
              <a:r>
                <a:rPr lang="en-US" altLang="en-US" sz="1800" b="1" dirty="0">
                  <a:solidFill>
                    <a:srgbClr val="C00000"/>
                  </a:solidFill>
                  <a:latin typeface="+mn-lt"/>
                </a:rPr>
                <a:t>set</a:t>
              </a:r>
            </a:p>
          </p:txBody>
        </p:sp>
      </p:grp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197963" y="1845004"/>
            <a:ext cx="93101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The comparisons shown here are performed with </a:t>
            </a:r>
            <a:r>
              <a:rPr lang="en-US" altLang="en-US" sz="2000" b="1" dirty="0">
                <a:solidFill>
                  <a:schemeClr val="accent3"/>
                </a:solidFill>
                <a:latin typeface="+mn-lt"/>
              </a:rPr>
              <a:t>unsigned integers</a:t>
            </a:r>
            <a:r>
              <a:rPr lang="en-US" altLang="en-US" sz="2000" dirty="0">
                <a:latin typeface="+mn-lt"/>
              </a:rPr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247" y="2389885"/>
            <a:ext cx="4147979" cy="13943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05233" y="520757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😳</a:t>
            </a:r>
          </a:p>
        </p:txBody>
      </p:sp>
    </p:spTree>
    <p:extLst>
      <p:ext uri="{BB962C8B-B14F-4D97-AF65-F5344CB8AC3E}">
        <p14:creationId xmlns:p14="http://schemas.microsoft.com/office/powerpoint/2010/main" val="1910417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7A9C052-6683-E64C-AD4A-69E639DC57C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CMP</a:t>
            </a:r>
            <a:r>
              <a:rPr lang="en-US" altLang="en-US" sz="4000" dirty="0"/>
              <a:t> Instruction (</a:t>
            </a:r>
            <a:r>
              <a:rPr lang="en-US" altLang="en-US" sz="4000" b="1" dirty="0">
                <a:solidFill>
                  <a:srgbClr val="C00000"/>
                </a:solidFill>
              </a:rPr>
              <a:t>unsigned integers</a:t>
            </a:r>
            <a:r>
              <a:rPr lang="en-US" altLang="en-US" sz="4000" dirty="0"/>
              <a:t>)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954967"/>
            <a:ext cx="6172200" cy="6096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Example3</a:t>
            </a:r>
            <a:r>
              <a:rPr lang="en-US" altLang="en-US" dirty="0"/>
              <a:t>: destination &gt; source</a:t>
            </a:r>
          </a:p>
        </p:txBody>
      </p:sp>
      <p:sp>
        <p:nvSpPr>
          <p:cNvPr id="20486" name="Text Box 4"/>
          <p:cNvSpPr txBox="1">
            <a:spLocks noChangeArrowheads="1"/>
          </p:cNvSpPr>
          <p:nvPr/>
        </p:nvSpPr>
        <p:spPr bwMode="auto">
          <a:xfrm>
            <a:off x="1932122" y="2564567"/>
            <a:ext cx="6096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04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04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2004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2004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2004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mov al,6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chemeClr val="accent3"/>
                </a:solidFill>
                <a:latin typeface="Courier New" charset="0"/>
              </a:rPr>
              <a:t>cmp</a:t>
            </a:r>
            <a:r>
              <a:rPr lang="en-US" altLang="en-US" sz="1800" b="1" dirty="0">
                <a:latin typeface="Courier New" charset="0"/>
              </a:rPr>
              <a:t> al,5	; ZF = 0, CF = 0</a:t>
            </a:r>
          </a:p>
        </p:txBody>
      </p:sp>
      <p:sp>
        <p:nvSpPr>
          <p:cNvPr id="20487" name="Rectangle 5"/>
          <p:cNvSpPr>
            <a:spLocks noChangeArrowheads="1"/>
          </p:cNvSpPr>
          <p:nvPr/>
        </p:nvSpPr>
        <p:spPr bwMode="auto">
          <a:xfrm>
            <a:off x="2896023" y="3635876"/>
            <a:ext cx="563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 dirty="0"/>
              <a:t>(both the </a:t>
            </a:r>
            <a:r>
              <a:rPr lang="en-US" altLang="en-US" sz="2000" dirty="0">
                <a:solidFill>
                  <a:schemeClr val="accent3"/>
                </a:solidFill>
              </a:rPr>
              <a:t>Zero</a:t>
            </a:r>
            <a:r>
              <a:rPr lang="en-US" altLang="en-US" sz="2000" dirty="0"/>
              <a:t> and </a:t>
            </a:r>
            <a:r>
              <a:rPr lang="en-US" altLang="en-US" sz="2000" dirty="0">
                <a:solidFill>
                  <a:schemeClr val="accent3"/>
                </a:solidFill>
              </a:rPr>
              <a:t>Carry</a:t>
            </a:r>
            <a:r>
              <a:rPr lang="en-US" altLang="en-US" sz="2000" dirty="0"/>
              <a:t> flags are </a:t>
            </a:r>
            <a:r>
              <a:rPr lang="en-US" altLang="en-US" sz="2000" dirty="0">
                <a:solidFill>
                  <a:srgbClr val="C00000"/>
                </a:solidFill>
              </a:rPr>
              <a:t>clear</a:t>
            </a:r>
            <a:r>
              <a:rPr lang="en-US" altLang="en-US" sz="2000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562" y="1989429"/>
            <a:ext cx="4147979" cy="139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98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0FF584F-3339-2247-8F93-78941614A0B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CMP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Instruction  (</a:t>
            </a:r>
            <a:r>
              <a:rPr lang="en-US" altLang="en-US" sz="4000" b="1" dirty="0">
                <a:solidFill>
                  <a:srgbClr val="C00000"/>
                </a:solidFill>
              </a:rPr>
              <a:t>signed integers</a:t>
            </a:r>
            <a:r>
              <a:rPr lang="en-US" altLang="en-US" sz="4000" dirty="0"/>
              <a:t>)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48484" y="2916090"/>
            <a:ext cx="6172200" cy="6096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   </a:t>
            </a:r>
            <a:r>
              <a:rPr lang="en-US" altLang="en-US" b="1" dirty="0">
                <a:solidFill>
                  <a:schemeClr val="accent3"/>
                </a:solidFill>
              </a:rPr>
              <a:t>Example1</a:t>
            </a:r>
            <a:r>
              <a:rPr lang="en-US" altLang="en-US" dirty="0"/>
              <a:t>: destination &gt; source</a:t>
            </a:r>
          </a:p>
        </p:txBody>
      </p:sp>
      <p:sp>
        <p:nvSpPr>
          <p:cNvPr id="21510" name="Text Box 4"/>
          <p:cNvSpPr txBox="1">
            <a:spLocks noChangeArrowheads="1"/>
          </p:cNvSpPr>
          <p:nvPr/>
        </p:nvSpPr>
        <p:spPr bwMode="auto">
          <a:xfrm>
            <a:off x="2005684" y="3373290"/>
            <a:ext cx="6858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7432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7432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27432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2743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2743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743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743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743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743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mov al,5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chemeClr val="accent3"/>
                </a:solidFill>
                <a:latin typeface="Courier New" charset="0"/>
              </a:rPr>
              <a:t>cmp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b="1" dirty="0">
                <a:latin typeface="Courier New" charset="0"/>
              </a:rPr>
              <a:t>al,-2	; Sign flag == Overflow flag</a:t>
            </a:r>
          </a:p>
        </p:txBody>
      </p:sp>
      <p:sp>
        <p:nvSpPr>
          <p:cNvPr id="21511" name="Text Box 6"/>
          <p:cNvSpPr txBox="1">
            <a:spLocks noChangeArrowheads="1"/>
          </p:cNvSpPr>
          <p:nvPr/>
        </p:nvSpPr>
        <p:spPr bwMode="auto">
          <a:xfrm>
            <a:off x="1197963" y="1845004"/>
            <a:ext cx="93101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The comparisons shown here are performed with </a:t>
            </a:r>
            <a:r>
              <a:rPr lang="en-US" altLang="en-US" sz="2000" b="1" dirty="0">
                <a:solidFill>
                  <a:schemeClr val="accent3"/>
                </a:solidFill>
                <a:latin typeface="+mn-lt"/>
              </a:rPr>
              <a:t>signed integers</a:t>
            </a:r>
            <a:endParaRPr lang="en-US" altLang="en-US" sz="2000" dirty="0">
              <a:latin typeface="+mn-lt"/>
            </a:endParaRPr>
          </a:p>
        </p:txBody>
      </p:sp>
      <p:sp>
        <p:nvSpPr>
          <p:cNvPr id="21512" name="Rectangle 7"/>
          <p:cNvSpPr>
            <a:spLocks noChangeArrowheads="1"/>
          </p:cNvSpPr>
          <p:nvPr/>
        </p:nvSpPr>
        <p:spPr bwMode="auto">
          <a:xfrm>
            <a:off x="1548484" y="4516290"/>
            <a:ext cx="6172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altLang="en-US" sz="2000" b="1" dirty="0">
                <a:solidFill>
                  <a:schemeClr val="accent3"/>
                </a:solidFill>
                <a:latin typeface="+mn-lt"/>
              </a:rPr>
              <a:t>Example2</a:t>
            </a:r>
            <a:r>
              <a:rPr lang="en-US" altLang="en-US" sz="2000" dirty="0"/>
              <a:t>: destination &lt; source</a:t>
            </a:r>
          </a:p>
        </p:txBody>
      </p:sp>
      <p:sp>
        <p:nvSpPr>
          <p:cNvPr id="21513" name="Text Box 8"/>
          <p:cNvSpPr txBox="1">
            <a:spLocks noChangeArrowheads="1"/>
          </p:cNvSpPr>
          <p:nvPr/>
        </p:nvSpPr>
        <p:spPr bwMode="auto">
          <a:xfrm>
            <a:off x="2005684" y="4973490"/>
            <a:ext cx="6858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7432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7432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27432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2743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2743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743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743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743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743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mov al,-1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chemeClr val="accent3"/>
                </a:solidFill>
                <a:latin typeface="Courier New" charset="0"/>
              </a:rPr>
              <a:t>cmp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b="1" dirty="0">
                <a:latin typeface="Courier New" charset="0"/>
              </a:rPr>
              <a:t>al,5	; Sign flag </a:t>
            </a:r>
            <a:r>
              <a:rPr lang="en-US" altLang="en-US" sz="1800" b="1" dirty="0">
                <a:latin typeface="Courier New" charset="0"/>
                <a:sym typeface="Symbol" charset="2"/>
              </a:rPr>
              <a:t>!=</a:t>
            </a:r>
            <a:r>
              <a:rPr lang="en-US" altLang="en-US" sz="1800" b="1" dirty="0">
                <a:latin typeface="Courier New" charset="0"/>
              </a:rPr>
              <a:t> Overflow flag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621" y="1992009"/>
            <a:ext cx="3791588" cy="16056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77145" y="362005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😳</a:t>
            </a:r>
          </a:p>
        </p:txBody>
      </p:sp>
    </p:spTree>
    <p:extLst>
      <p:ext uri="{BB962C8B-B14F-4D97-AF65-F5344CB8AC3E}">
        <p14:creationId xmlns:p14="http://schemas.microsoft.com/office/powerpoint/2010/main" val="147665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92805" y="1943399"/>
            <a:ext cx="6172200" cy="4407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Boolean and Comparison Instructions</a:t>
            </a:r>
          </a:p>
          <a:p>
            <a:pPr>
              <a:buFont typeface="Arial" charset="0"/>
              <a:buChar char="•"/>
            </a:pPr>
            <a:r>
              <a:rPr lang="en-US" altLang="en-US" sz="3200" b="1" dirty="0"/>
              <a:t> </a:t>
            </a:r>
            <a:r>
              <a:rPr lang="en-US" altLang="en-US" sz="3200" b="1" dirty="0">
                <a:solidFill>
                  <a:schemeClr val="accent3"/>
                </a:solidFill>
              </a:rPr>
              <a:t>Conditional</a:t>
            </a:r>
            <a:r>
              <a:rPr lang="en-US" altLang="en-US" sz="3200" b="1" dirty="0"/>
              <a:t> </a:t>
            </a:r>
            <a:r>
              <a:rPr lang="en-US" altLang="en-US" sz="3200" b="1" dirty="0">
                <a:solidFill>
                  <a:schemeClr val="accent3"/>
                </a:solidFill>
              </a:rPr>
              <a:t>Jumps</a:t>
            </a:r>
          </a:p>
          <a:p>
            <a:pPr>
              <a:buFont typeface="Arial" charset="0"/>
              <a:buChar char="•"/>
            </a:pPr>
            <a:r>
              <a:rPr lang="en-US" altLang="en-US" sz="2400" dirty="0"/>
              <a:t> Conditional </a:t>
            </a:r>
            <a:r>
              <a:rPr lang="en-US" altLang="en-US" sz="2400" dirty="0">
                <a:solidFill>
                  <a:schemeClr val="accent3"/>
                </a:solidFill>
              </a:rPr>
              <a:t>Structures</a:t>
            </a:r>
          </a:p>
          <a:p>
            <a:pPr>
              <a:buFont typeface="Arial" charset="0"/>
              <a:buChar char="•"/>
            </a:pPr>
            <a:r>
              <a:rPr lang="en-US" altLang="en-US" sz="2400" dirty="0"/>
              <a:t> Conditional </a:t>
            </a:r>
            <a:r>
              <a:rPr lang="en-US" altLang="en-US" sz="2400" dirty="0">
                <a:solidFill>
                  <a:schemeClr val="accent3"/>
                </a:solidFill>
              </a:rPr>
              <a:t>Control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chemeClr val="accent3"/>
                </a:solidFill>
              </a:rPr>
              <a:t>Flow </a:t>
            </a:r>
            <a:r>
              <a:rPr lang="en-US" altLang="en-US" sz="2400" u="sng" dirty="0">
                <a:solidFill>
                  <a:schemeClr val="accent3"/>
                </a:solidFill>
              </a:rPr>
              <a:t>Directives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28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76514" y="3590913"/>
            <a:ext cx="46201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F2A2B"/>
                </a:solidFill>
                <a:latin typeface="Helvetica" charset="0"/>
              </a:rPr>
              <a:t>Implement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high-level logic structures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using a combination of </a:t>
            </a:r>
          </a:p>
          <a:p>
            <a:pPr algn="ctr"/>
            <a:r>
              <a:rPr lang="en-US" sz="2400" dirty="0">
                <a:solidFill>
                  <a:schemeClr val="accent3"/>
                </a:solidFill>
                <a:latin typeface="Helvetica" charset="0"/>
              </a:rPr>
              <a:t>comparisons</a:t>
            </a:r>
            <a:r>
              <a:rPr lang="en-US" sz="2400" dirty="0">
                <a:solidFill>
                  <a:srgbClr val="2F2A2B"/>
                </a:solidFill>
                <a:latin typeface="Helvetica" charset="0"/>
              </a:rPr>
              <a:t> and </a:t>
            </a:r>
            <a:r>
              <a:rPr lang="en-US" sz="2400" dirty="0">
                <a:solidFill>
                  <a:srgbClr val="C00000"/>
                </a:solidFill>
                <a:latin typeface="Helvetica" charset="0"/>
              </a:rPr>
              <a:t>jumps</a:t>
            </a:r>
            <a:r>
              <a:rPr lang="en-US" sz="2400" dirty="0">
                <a:solidFill>
                  <a:srgbClr val="2F2A2B"/>
                </a:solidFill>
                <a:latin typeface="Helvetica" charset="0"/>
              </a:rPr>
              <a:t>.</a:t>
            </a:r>
            <a:endParaRPr lang="en-US" sz="24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31843" y="2539289"/>
            <a:ext cx="3232775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if A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&gt;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B ...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while X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&gt;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0 and X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&lt;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200 ...</a:t>
            </a:r>
          </a:p>
        </p:txBody>
      </p:sp>
      <p:sp>
        <p:nvSpPr>
          <p:cNvPr id="2" name="Rectangle 1"/>
          <p:cNvSpPr/>
          <p:nvPr/>
        </p:nvSpPr>
        <p:spPr>
          <a:xfrm>
            <a:off x="7465005" y="4653056"/>
            <a:ext cx="3264305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3"/>
                </a:solidFill>
                <a:latin typeface="Helvetica" charset="0"/>
              </a:rPr>
              <a:t>cmp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eax,0</a:t>
            </a:r>
          </a:p>
          <a:p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jz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L1                ; jump if 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ZF 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96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9" y="939271"/>
            <a:ext cx="8769646" cy="442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57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9AB106A-0D30-6C4C-B80C-4C66810ED15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Conditional </a:t>
            </a:r>
            <a:r>
              <a:rPr lang="en-US" altLang="en-US" sz="4000" b="1" dirty="0">
                <a:solidFill>
                  <a:schemeClr val="accent3"/>
                </a:solidFill>
              </a:rPr>
              <a:t>Jumps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896392"/>
            <a:ext cx="6477000" cy="4495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sz="2800" b="1" dirty="0">
                <a:solidFill>
                  <a:schemeClr val="accent3"/>
                </a:solidFill>
              </a:rPr>
              <a:t> Jumps Based On . . .</a:t>
            </a:r>
          </a:p>
          <a:p>
            <a:pPr lvl="1" eaLnBrk="1" hangingPunct="1"/>
            <a:r>
              <a:rPr lang="en-US" altLang="en-US" sz="2600" b="1" dirty="0">
                <a:solidFill>
                  <a:srgbClr val="00B050"/>
                </a:solidFill>
              </a:rPr>
              <a:t>Specific flags</a:t>
            </a:r>
          </a:p>
          <a:p>
            <a:pPr lvl="1" eaLnBrk="1" hangingPunct="1"/>
            <a:r>
              <a:rPr lang="en-US" altLang="en-US" sz="2600" b="1" dirty="0">
                <a:solidFill>
                  <a:srgbClr val="7030A0"/>
                </a:solidFill>
              </a:rPr>
              <a:t>Equality</a:t>
            </a:r>
          </a:p>
          <a:p>
            <a:pPr lvl="1" eaLnBrk="1" hangingPunct="1"/>
            <a:r>
              <a:rPr lang="en-US" altLang="en-US" sz="2600" b="1" dirty="0">
                <a:solidFill>
                  <a:schemeClr val="tx1"/>
                </a:solidFill>
              </a:rPr>
              <a:t>Unsigned comparisons</a:t>
            </a:r>
          </a:p>
          <a:p>
            <a:pPr lvl="1" eaLnBrk="1" hangingPunct="1"/>
            <a:r>
              <a:rPr lang="en-US" altLang="en-US" sz="2600" b="1" dirty="0">
                <a:solidFill>
                  <a:srgbClr val="C00000"/>
                </a:solidFill>
              </a:rPr>
              <a:t>Signed Comparisons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2800" dirty="0"/>
              <a:t> Applications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2800" dirty="0"/>
              <a:t> Search of an Array</a:t>
            </a:r>
          </a:p>
        </p:txBody>
      </p:sp>
      <p:sp>
        <p:nvSpPr>
          <p:cNvPr id="6" name="Rectangle 5"/>
          <p:cNvSpPr/>
          <p:nvPr/>
        </p:nvSpPr>
        <p:spPr>
          <a:xfrm>
            <a:off x="5796366" y="2184169"/>
            <a:ext cx="5920354" cy="180049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First,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an operation such as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CMP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AND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or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SUB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modifies the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CPU status flags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Second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a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conditional jump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instruction 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tests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the flags and 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causes a </a:t>
            </a:r>
            <a:r>
              <a:rPr lang="en-US" sz="2000" b="1" u="sng" dirty="0">
                <a:solidFill>
                  <a:schemeClr val="accent3"/>
                </a:solidFill>
                <a:latin typeface="Helvetica" charset="0"/>
              </a:rPr>
              <a:t>branch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to a new address.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4633995" y="2107769"/>
            <a:ext cx="929899" cy="18288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702508" y="1778671"/>
            <a:ext cx="3042052" cy="523220"/>
            <a:chOff x="7039733" y="4530211"/>
            <a:chExt cx="3042052" cy="523220"/>
          </a:xfrm>
        </p:grpSpPr>
        <p:sp>
          <p:nvSpPr>
            <p:cNvPr id="3" name="TextBox 2"/>
            <p:cNvSpPr txBox="1"/>
            <p:nvPr/>
          </p:nvSpPr>
          <p:spPr>
            <a:xfrm>
              <a:off x="7506400" y="4533230"/>
              <a:ext cx="2575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Compare</a:t>
              </a:r>
              <a:r>
                <a:rPr lang="en-US" b="1" dirty="0">
                  <a:solidFill>
                    <a:srgbClr val="00B050"/>
                  </a:solidFill>
                </a:rPr>
                <a:t> and then </a:t>
              </a:r>
              <a:r>
                <a:rPr lang="en-US" b="1" dirty="0">
                  <a:solidFill>
                    <a:srgbClr val="C00000"/>
                  </a:solidFill>
                </a:rPr>
                <a:t>Jump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39733" y="4530211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3"/>
                  </a:solidFill>
                </a:rPr>
                <a:t>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438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57A6D35-2507-0F4E-9280-464FA5934B3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185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Boolean</a:t>
            </a:r>
            <a:r>
              <a:rPr lang="en-US" altLang="en-US" sz="4000" dirty="0"/>
              <a:t> and </a:t>
            </a:r>
            <a:r>
              <a:rPr lang="en-US" altLang="en-US" sz="4000" b="1" dirty="0">
                <a:solidFill>
                  <a:srgbClr val="00B050"/>
                </a:solidFill>
              </a:rPr>
              <a:t>Comparison</a:t>
            </a:r>
            <a:r>
              <a:rPr lang="en-US" altLang="en-US" sz="4000" dirty="0">
                <a:solidFill>
                  <a:srgbClr val="00B050"/>
                </a:solidFill>
              </a:rPr>
              <a:t> </a:t>
            </a:r>
            <a:r>
              <a:rPr lang="en-US" altLang="en-US" sz="4000" dirty="0"/>
              <a:t>Instructions</a:t>
            </a:r>
          </a:p>
        </p:txBody>
      </p:sp>
      <p:sp>
        <p:nvSpPr>
          <p:cNvPr id="512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04079" y="1926236"/>
            <a:ext cx="5486400" cy="3733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CPU Status Flags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accent3"/>
                </a:solidFill>
              </a:rPr>
              <a:t> AND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accent3"/>
                </a:solidFill>
              </a:rPr>
              <a:t> OR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accent3"/>
                </a:solidFill>
              </a:rPr>
              <a:t> XOR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accent3"/>
                </a:solidFill>
              </a:rPr>
              <a:t> NOT Instruction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Applications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rgbClr val="00B050"/>
                </a:solidFill>
              </a:rPr>
              <a:t> TEST Instruction 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rgbClr val="00B050"/>
                </a:solidFill>
              </a:rPr>
              <a:t> CMP Instruction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4147279" y="3187574"/>
            <a:ext cx="6656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Helvetica" charset="0"/>
              </a:rPr>
              <a:t>Boolean operations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are the core of all 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decision statements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because they </a:t>
            </a:r>
            <a:r>
              <a:rPr lang="en-US" b="1" u="sng" dirty="0">
                <a:solidFill>
                  <a:srgbClr val="2F2A2B"/>
                </a:solidFill>
                <a:latin typeface="Helvetica" charset="0"/>
              </a:rPr>
              <a:t>affect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the 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CPU status flags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3398520" y="2575560"/>
            <a:ext cx="579120" cy="164904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14250" y="1856367"/>
            <a:ext cx="3232775" cy="1155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if A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&gt;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B ...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while X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&gt;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0 and X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&lt;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200 ...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if </a:t>
            </a:r>
            <a:r>
              <a:rPr lang="en-US" sz="1600" dirty="0" err="1">
                <a:solidFill>
                  <a:srgbClr val="2F2A2B"/>
                </a:solidFill>
                <a:latin typeface="Helvetica" charset="0"/>
              </a:rPr>
              <a:t>check_for_error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( N )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=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true</a:t>
            </a:r>
          </a:p>
        </p:txBody>
      </p:sp>
    </p:spTree>
    <p:extLst>
      <p:ext uri="{BB962C8B-B14F-4D97-AF65-F5344CB8AC3E}">
        <p14:creationId xmlns:p14="http://schemas.microsoft.com/office/powerpoint/2010/main" val="467725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028C032-811B-A54E-ADB9-8348FB59ADE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b="1" dirty="0" err="1">
                <a:solidFill>
                  <a:schemeClr val="accent3"/>
                </a:solidFill>
              </a:rPr>
              <a:t>J</a:t>
            </a:r>
            <a:r>
              <a:rPr lang="en-US" altLang="en-US" sz="2800" b="1" i="1" dirty="0" err="1">
                <a:solidFill>
                  <a:srgbClr val="C00000"/>
                </a:solidFill>
              </a:rPr>
              <a:t>cond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Instruction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9680" y="1894584"/>
            <a:ext cx="9753600" cy="4191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A </a:t>
            </a:r>
            <a:r>
              <a:rPr lang="en-US" altLang="en-US" dirty="0">
                <a:solidFill>
                  <a:schemeClr val="accent3"/>
                </a:solidFill>
              </a:rPr>
              <a:t>conditional jump instruction </a:t>
            </a:r>
            <a:r>
              <a:rPr lang="en-US" altLang="en-US" sz="2500" b="1" dirty="0">
                <a:solidFill>
                  <a:schemeClr val="accent3"/>
                </a:solidFill>
              </a:rPr>
              <a:t>branches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to </a:t>
            </a:r>
            <a:r>
              <a:rPr lang="en-US" altLang="en-US" sz="2400" dirty="0">
                <a:solidFill>
                  <a:srgbClr val="C00000"/>
                </a:solidFill>
              </a:rPr>
              <a:t>a label </a:t>
            </a:r>
          </a:p>
          <a:p>
            <a:pPr lvl="1">
              <a:buFont typeface="Courier New" charset="0"/>
              <a:buChar char="o"/>
            </a:pPr>
            <a:r>
              <a:rPr lang="en-US" altLang="en-US" sz="2800" dirty="0">
                <a:solidFill>
                  <a:srgbClr val="C00000"/>
                </a:solidFill>
              </a:rPr>
              <a:t> When</a:t>
            </a:r>
            <a:r>
              <a:rPr lang="en-US" altLang="en-US" dirty="0"/>
              <a:t> specific </a:t>
            </a:r>
            <a:r>
              <a:rPr lang="en-US" altLang="en-US" b="1" u="sng" dirty="0"/>
              <a:t>status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flag </a:t>
            </a:r>
            <a:r>
              <a:rPr lang="en-US" altLang="en-US" dirty="0"/>
              <a:t>condition</a:t>
            </a:r>
            <a:r>
              <a:rPr lang="en-US" altLang="en-US" b="1" dirty="0"/>
              <a:t> is </a:t>
            </a:r>
            <a:r>
              <a:rPr lang="en-US" altLang="en-US" b="1" u="sng" dirty="0"/>
              <a:t>true</a:t>
            </a:r>
            <a:endParaRPr lang="en-US" altLang="en-US" u="sng" dirty="0"/>
          </a:p>
          <a:p>
            <a:pPr>
              <a:lnSpc>
                <a:spcPct val="14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altLang="en-US" dirty="0"/>
              <a:t> Syntax </a:t>
            </a:r>
          </a:p>
          <a:p>
            <a:pPr marL="0" indent="0">
              <a:lnSpc>
                <a:spcPct val="140000"/>
              </a:lnSpc>
              <a:spcBef>
                <a:spcPts val="600"/>
              </a:spcBef>
              <a:buNone/>
            </a:pPr>
            <a:r>
              <a:rPr lang="en-US" dirty="0"/>
              <a:t>                  </a:t>
            </a:r>
            <a:r>
              <a:rPr lang="en-US" b="1" dirty="0" err="1">
                <a:solidFill>
                  <a:schemeClr val="accent3"/>
                </a:solidFill>
              </a:rPr>
              <a:t>J</a:t>
            </a:r>
            <a:r>
              <a:rPr lang="en-US" b="1" dirty="0" err="1">
                <a:solidFill>
                  <a:srgbClr val="C00000"/>
                </a:solidFill>
              </a:rPr>
              <a:t>cond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destination</a:t>
            </a:r>
          </a:p>
          <a:p>
            <a:pPr eaLnBrk="1" hangingPunct="1">
              <a:lnSpc>
                <a:spcPct val="140000"/>
              </a:lnSpc>
              <a:buFont typeface="Arial" charset="0"/>
              <a:buChar char="•"/>
            </a:pPr>
            <a:endParaRPr lang="en-US" altLang="en-US" dirty="0">
              <a:solidFill>
                <a:schemeClr val="accent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97070" y="3597325"/>
            <a:ext cx="77698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C00000"/>
                </a:solidFill>
                <a:latin typeface="Helvetica" charset="0"/>
              </a:rPr>
              <a:t>cond</a:t>
            </a:r>
            <a:r>
              <a:rPr lang="en-US" dirty="0">
                <a:solidFill>
                  <a:srgbClr val="C00000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refers to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a flag condition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identifying the </a:t>
            </a:r>
            <a:r>
              <a:rPr lang="en-US" u="sng" dirty="0">
                <a:solidFill>
                  <a:srgbClr val="2F2A2B"/>
                </a:solidFill>
                <a:latin typeface="Helvetica" charset="0"/>
              </a:rPr>
              <a:t>state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of one or more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flags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following examples are based on the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Carry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and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Zero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flags: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437" y="4615721"/>
            <a:ext cx="5105073" cy="16076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08989" y="4854259"/>
            <a:ext cx="2835770" cy="1200329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2F2A2B"/>
                </a:solidFill>
              </a:rPr>
              <a:t>CPU status flags are most commonly </a:t>
            </a:r>
            <a:r>
              <a:rPr lang="en-US" b="1" u="sng" dirty="0">
                <a:solidFill>
                  <a:srgbClr val="C00000"/>
                </a:solidFill>
              </a:rPr>
              <a:t>set</a:t>
            </a:r>
            <a:r>
              <a:rPr lang="en-US" dirty="0">
                <a:solidFill>
                  <a:srgbClr val="2F2A2B"/>
                </a:solidFill>
              </a:rPr>
              <a:t> by </a:t>
            </a:r>
          </a:p>
          <a:p>
            <a:r>
              <a:rPr lang="en-US" dirty="0">
                <a:solidFill>
                  <a:schemeClr val="accent3"/>
                </a:solidFill>
              </a:rPr>
              <a:t>arithmetic</a:t>
            </a:r>
            <a:r>
              <a:rPr lang="en-US" dirty="0">
                <a:solidFill>
                  <a:srgbClr val="2F2A2B"/>
                </a:solidFill>
              </a:rPr>
              <a:t>, </a:t>
            </a:r>
            <a:r>
              <a:rPr lang="en-US" dirty="0">
                <a:solidFill>
                  <a:schemeClr val="accent3"/>
                </a:solidFill>
              </a:rPr>
              <a:t>comparison</a:t>
            </a:r>
            <a:r>
              <a:rPr lang="en-US" dirty="0">
                <a:solidFill>
                  <a:srgbClr val="2F2A2B"/>
                </a:solidFill>
              </a:rPr>
              <a:t>, and </a:t>
            </a:r>
            <a:r>
              <a:rPr lang="en-US" dirty="0" err="1">
                <a:solidFill>
                  <a:schemeClr val="accent3"/>
                </a:solidFill>
              </a:rPr>
              <a:t>boolean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instructions.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49143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9AB106A-0D30-6C4C-B80C-4C66810ED15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Conditional </a:t>
            </a:r>
            <a:r>
              <a:rPr lang="en-US" altLang="en-US" sz="4000" b="1" dirty="0">
                <a:solidFill>
                  <a:schemeClr val="accent3"/>
                </a:solidFill>
              </a:rPr>
              <a:t>Jumps (</a:t>
            </a:r>
            <a:r>
              <a:rPr lang="en-US" altLang="en-US" sz="4000" b="1" dirty="0">
                <a:solidFill>
                  <a:srgbClr val="00B050"/>
                </a:solidFill>
              </a:rPr>
              <a:t>Example1</a:t>
            </a:r>
            <a:r>
              <a:rPr lang="en-US" altLang="en-US" sz="4000" b="1" dirty="0">
                <a:solidFill>
                  <a:schemeClr val="accent3"/>
                </a:solidFill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1270860" y="1997274"/>
            <a:ext cx="10089397" cy="92333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First,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an operation such as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CMP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AND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or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SUB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modifies the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CPU status flags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Second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a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conditional jump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instruction 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tests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the flags and 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causes a </a:t>
            </a:r>
            <a:r>
              <a:rPr lang="en-US" b="1" u="sng" dirty="0">
                <a:solidFill>
                  <a:schemeClr val="accent3"/>
                </a:solidFill>
                <a:latin typeface="Helvetica" charset="0"/>
              </a:rPr>
              <a:t>branch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to a new address.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205911" y="3000824"/>
            <a:ext cx="3769751" cy="523220"/>
            <a:chOff x="7039733" y="4530211"/>
            <a:chExt cx="3769751" cy="523220"/>
          </a:xfrm>
        </p:grpSpPr>
        <p:sp>
          <p:nvSpPr>
            <p:cNvPr id="3" name="TextBox 2"/>
            <p:cNvSpPr txBox="1"/>
            <p:nvPr/>
          </p:nvSpPr>
          <p:spPr>
            <a:xfrm>
              <a:off x="7506400" y="4533230"/>
              <a:ext cx="3303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Compare</a:t>
              </a:r>
              <a:r>
                <a:rPr lang="en-US" b="1" dirty="0">
                  <a:solidFill>
                    <a:srgbClr val="00B050"/>
                  </a:solidFill>
                </a:rPr>
                <a:t> and then </a:t>
              </a:r>
              <a:r>
                <a:rPr lang="en-US" b="1" dirty="0">
                  <a:solidFill>
                    <a:srgbClr val="C00000"/>
                  </a:solidFill>
                </a:rPr>
                <a:t>Jump or NOT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39733" y="4530211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3"/>
                  </a:solidFill>
                </a:rPr>
                <a:t>🗝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1291994" y="3180518"/>
            <a:ext cx="685177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-   The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CMP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instruction compares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EAX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to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Zero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JZ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(Jump if zero) instruction jumps to label L1 </a:t>
            </a:r>
            <a:r>
              <a:rPr lang="en-US" sz="2200" b="1" dirty="0">
                <a:solidFill>
                  <a:srgbClr val="C00000"/>
                </a:solidFill>
                <a:latin typeface="Helvetica" charset="0"/>
              </a:rPr>
              <a:t>if</a:t>
            </a:r>
            <a:r>
              <a:rPr lang="en-US" dirty="0">
                <a:solidFill>
                  <a:srgbClr val="C00000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the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Zero flag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was </a:t>
            </a:r>
            <a:r>
              <a:rPr lang="en-US" dirty="0">
                <a:solidFill>
                  <a:srgbClr val="00B050"/>
                </a:solidFill>
                <a:latin typeface="Helvetica" charset="0"/>
              </a:rPr>
              <a:t>set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b="1" u="sng" dirty="0">
                <a:latin typeface="Helvetica" charset="0"/>
              </a:rPr>
              <a:t>by the CMP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instruction:</a:t>
            </a:r>
          </a:p>
        </p:txBody>
      </p:sp>
      <p:sp>
        <p:nvSpPr>
          <p:cNvPr id="8" name="Rectangle 7"/>
          <p:cNvSpPr/>
          <p:nvPr/>
        </p:nvSpPr>
        <p:spPr>
          <a:xfrm>
            <a:off x="2074515" y="4252811"/>
            <a:ext cx="492019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Helvetica" charset="0"/>
              </a:rPr>
              <a:t>     </a:t>
            </a:r>
            <a:r>
              <a:rPr lang="en-US" dirty="0" err="1">
                <a:solidFill>
                  <a:schemeClr val="accent3"/>
                </a:solidFill>
                <a:latin typeface="Helvetica" charset="0"/>
              </a:rPr>
              <a:t>cmp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eax,0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jz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L1                ; jump if 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ZF = 1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.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.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L1: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.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961" y="3311111"/>
            <a:ext cx="2323911" cy="298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28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9AB106A-0D30-6C4C-B80C-4C66810ED15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Conditional </a:t>
            </a:r>
            <a:r>
              <a:rPr lang="en-US" altLang="en-US" sz="4000" b="1" dirty="0">
                <a:solidFill>
                  <a:schemeClr val="accent3"/>
                </a:solidFill>
              </a:rPr>
              <a:t>Jumps (</a:t>
            </a:r>
            <a:r>
              <a:rPr lang="en-US" altLang="en-US" sz="4000" b="1" dirty="0">
                <a:solidFill>
                  <a:srgbClr val="00B050"/>
                </a:solidFill>
              </a:rPr>
              <a:t>Example2</a:t>
            </a:r>
            <a:r>
              <a:rPr lang="en-US" altLang="en-US" sz="4000" b="1" dirty="0">
                <a:solidFill>
                  <a:schemeClr val="accent3"/>
                </a:solidFill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1270860" y="1997274"/>
            <a:ext cx="10089397" cy="92333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>
                <a:solidFill>
                  <a:srgbClr val="2F2A2B"/>
                </a:solidFill>
                <a:latin typeface="Helvetica" charset="0"/>
              </a:rPr>
              <a:t>First,</a:t>
            </a:r>
            <a:r>
              <a:rPr lang="en-US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an operation such as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CMP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AND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or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SUB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modifies the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CPU status flags</a:t>
            </a:r>
            <a:r>
              <a:rPr lang="en-US">
                <a:solidFill>
                  <a:srgbClr val="2F2A2B"/>
                </a:solidFill>
                <a:latin typeface="Helvetica" charset="0"/>
              </a:rPr>
              <a:t>. </a:t>
            </a:r>
            <a:endParaRPr lang="en-US" dirty="0">
              <a:solidFill>
                <a:srgbClr val="2F2A2B"/>
              </a:solidFill>
              <a:latin typeface="Helvetica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Second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a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conditional jump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instruction 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tests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the flags and 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causes a branch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to a new address.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05454" y="3133597"/>
            <a:ext cx="3042052" cy="523220"/>
            <a:chOff x="7039733" y="4530211"/>
            <a:chExt cx="3042052" cy="523220"/>
          </a:xfrm>
        </p:grpSpPr>
        <p:sp>
          <p:nvSpPr>
            <p:cNvPr id="3" name="TextBox 2"/>
            <p:cNvSpPr txBox="1"/>
            <p:nvPr/>
          </p:nvSpPr>
          <p:spPr>
            <a:xfrm>
              <a:off x="7506400" y="4533230"/>
              <a:ext cx="2575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Compare</a:t>
              </a:r>
              <a:r>
                <a:rPr lang="en-US" b="1" dirty="0">
                  <a:solidFill>
                    <a:srgbClr val="00B050"/>
                  </a:solidFill>
                </a:rPr>
                <a:t> and then </a:t>
              </a:r>
              <a:r>
                <a:rPr lang="en-US" b="1" dirty="0">
                  <a:solidFill>
                    <a:srgbClr val="C00000"/>
                  </a:solidFill>
                </a:rPr>
                <a:t>Jump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39733" y="4530211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3"/>
                  </a:solidFill>
                </a:rPr>
                <a:t>🗝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1362837" y="3801141"/>
            <a:ext cx="102453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</a:t>
            </a:r>
            <a:r>
              <a:rPr lang="en-US" dirty="0">
                <a:solidFill>
                  <a:schemeClr val="accent3"/>
                </a:solidFill>
              </a:rPr>
              <a:t>AND</a:t>
            </a:r>
            <a:r>
              <a:rPr lang="en-US" dirty="0"/>
              <a:t> instruction performs a </a:t>
            </a:r>
            <a:r>
              <a:rPr lang="en-US" dirty="0">
                <a:solidFill>
                  <a:schemeClr val="accent3"/>
                </a:solidFill>
              </a:rPr>
              <a:t>bitwise AND </a:t>
            </a:r>
            <a:r>
              <a:rPr lang="en-US" dirty="0"/>
              <a:t>on the DL register, </a:t>
            </a:r>
            <a:r>
              <a:rPr lang="en-US" b="1" dirty="0"/>
              <a:t>affecting </a:t>
            </a:r>
            <a:r>
              <a:rPr lang="en-US" dirty="0"/>
              <a:t>the </a:t>
            </a:r>
            <a:r>
              <a:rPr lang="en-US" dirty="0">
                <a:solidFill>
                  <a:schemeClr val="accent3"/>
                </a:solidFill>
              </a:rPr>
              <a:t>Zero flag</a:t>
            </a:r>
            <a:r>
              <a:rPr lang="en-US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</a:t>
            </a:r>
            <a:r>
              <a:rPr lang="en-US" dirty="0">
                <a:solidFill>
                  <a:schemeClr val="accent3"/>
                </a:solidFill>
              </a:rPr>
              <a:t>JNZ</a:t>
            </a:r>
            <a:r>
              <a:rPr lang="en-US" dirty="0"/>
              <a:t> (jump if not Zero) instruction jumps if the </a:t>
            </a:r>
            <a:r>
              <a:rPr lang="en-US" dirty="0">
                <a:solidFill>
                  <a:schemeClr val="accent3"/>
                </a:solidFill>
              </a:rPr>
              <a:t>Zero flag </a:t>
            </a:r>
            <a:r>
              <a:rPr lang="en-US" dirty="0"/>
              <a:t>is </a:t>
            </a:r>
            <a:r>
              <a:rPr lang="en-US" dirty="0">
                <a:solidFill>
                  <a:srgbClr val="C00000"/>
                </a:solidFill>
              </a:rPr>
              <a:t>clear</a:t>
            </a:r>
            <a:r>
              <a:rPr lang="en-US" dirty="0"/>
              <a:t>:</a:t>
            </a:r>
          </a:p>
        </p:txBody>
      </p:sp>
      <p:sp>
        <p:nvSpPr>
          <p:cNvPr id="2" name="Rectangle 1"/>
          <p:cNvSpPr/>
          <p:nvPr/>
        </p:nvSpPr>
        <p:spPr>
          <a:xfrm>
            <a:off x="2412989" y="461484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and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dl,10110000b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</a:t>
            </a:r>
            <a:r>
              <a:rPr lang="en-US" dirty="0" err="1">
                <a:solidFill>
                  <a:schemeClr val="accent3"/>
                </a:solidFill>
                <a:latin typeface="Helvetica" charset="0"/>
              </a:rPr>
              <a:t>jnz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L2                             ; jump if 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ZF = 0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.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.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L2: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454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E645970-7610-C746-9EA1-1AC468CBBE0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Types</a:t>
            </a:r>
            <a:r>
              <a:rPr lang="en-US" altLang="en-US" sz="4000" dirty="0"/>
              <a:t> of Conditional Jumps Instructions</a:t>
            </a:r>
            <a:endParaRPr lang="en-US" altLang="en-US" sz="4000" b="1" dirty="0">
              <a:solidFill>
                <a:schemeClr val="accent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51783" y="3315783"/>
            <a:ext cx="969160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rgbClr val="2F2A2B"/>
                </a:solidFill>
              </a:rPr>
              <a:t>The conditional jump instructions can be divided into </a:t>
            </a:r>
            <a:r>
              <a:rPr lang="en-US" sz="2400" b="1" dirty="0">
                <a:solidFill>
                  <a:schemeClr val="accent3"/>
                </a:solidFill>
              </a:rPr>
              <a:t>four groups</a:t>
            </a:r>
            <a:r>
              <a:rPr lang="en-US" sz="2000" dirty="0">
                <a:solidFill>
                  <a:srgbClr val="2F2A2B"/>
                </a:solidFill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2400" dirty="0">
                <a:solidFill>
                  <a:srgbClr val="2F2A2B"/>
                </a:solidFill>
              </a:rPr>
              <a:t>Jumps based on </a:t>
            </a:r>
            <a:r>
              <a:rPr lang="en-US" sz="2400" b="1" dirty="0">
                <a:solidFill>
                  <a:srgbClr val="00B050"/>
                </a:solidFill>
              </a:rPr>
              <a:t>specific flag </a:t>
            </a:r>
            <a:r>
              <a:rPr lang="en-US" sz="2400" dirty="0">
                <a:solidFill>
                  <a:srgbClr val="2F2A2B"/>
                </a:solidFill>
              </a:rPr>
              <a:t>values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2400" dirty="0">
                <a:solidFill>
                  <a:srgbClr val="2F2A2B"/>
                </a:solidFill>
              </a:rPr>
              <a:t>Jumps based on </a:t>
            </a:r>
            <a:r>
              <a:rPr lang="en-US" sz="2400" b="1" dirty="0">
                <a:solidFill>
                  <a:srgbClr val="7030A0"/>
                </a:solidFill>
              </a:rPr>
              <a:t>equality </a:t>
            </a:r>
            <a:r>
              <a:rPr lang="en-US" sz="2400" dirty="0">
                <a:solidFill>
                  <a:srgbClr val="2F2A2B"/>
                </a:solidFill>
              </a:rPr>
              <a:t>between operands or the value of (E)CX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2400" dirty="0">
                <a:solidFill>
                  <a:srgbClr val="2F2A2B"/>
                </a:solidFill>
              </a:rPr>
              <a:t>Jumps based on </a:t>
            </a:r>
            <a:r>
              <a:rPr lang="en-US" sz="2400" dirty="0">
                <a:solidFill>
                  <a:schemeClr val="accent3"/>
                </a:solidFill>
              </a:rPr>
              <a:t>comparisons</a:t>
            </a:r>
            <a:r>
              <a:rPr lang="en-US" sz="2400" dirty="0">
                <a:solidFill>
                  <a:srgbClr val="2F2A2B"/>
                </a:solidFill>
              </a:rPr>
              <a:t> of </a:t>
            </a:r>
            <a:r>
              <a:rPr lang="en-US" sz="2400" b="1" u="sng" dirty="0">
                <a:solidFill>
                  <a:schemeClr val="accent3"/>
                </a:solidFill>
              </a:rPr>
              <a:t>unsigned</a:t>
            </a:r>
            <a:r>
              <a:rPr lang="en-US" sz="2400" dirty="0">
                <a:solidFill>
                  <a:srgbClr val="2F2A2B"/>
                </a:solidFill>
              </a:rPr>
              <a:t> operands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2400" dirty="0">
                <a:solidFill>
                  <a:srgbClr val="2F2A2B"/>
                </a:solidFill>
              </a:rPr>
              <a:t>Jumps based on </a:t>
            </a:r>
            <a:r>
              <a:rPr lang="en-US" sz="2400" dirty="0">
                <a:solidFill>
                  <a:srgbClr val="C00000"/>
                </a:solidFill>
              </a:rPr>
              <a:t>comparisons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of</a:t>
            </a:r>
            <a:r>
              <a:rPr lang="en-US" sz="2400" dirty="0">
                <a:solidFill>
                  <a:srgbClr val="2F2A2B"/>
                </a:solidFill>
              </a:rPr>
              <a:t> </a:t>
            </a:r>
            <a:r>
              <a:rPr lang="en-US" sz="2400" b="1" u="sng" dirty="0">
                <a:solidFill>
                  <a:schemeClr val="accent3"/>
                </a:solidFill>
              </a:rPr>
              <a:t>signed</a:t>
            </a:r>
            <a:r>
              <a:rPr lang="en-US" sz="2400" dirty="0">
                <a:solidFill>
                  <a:srgbClr val="2F2A2B"/>
                </a:solidFill>
              </a:rPr>
              <a:t> operands</a:t>
            </a:r>
            <a:endParaRPr lang="en-US" sz="2400" dirty="0">
              <a:solidFill>
                <a:srgbClr val="2F2A2B"/>
              </a:soli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51782" y="1882581"/>
            <a:ext cx="1010847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Conditional jump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instructions are able to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Compare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signed and unsigned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integers and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Perform actions </a:t>
            </a:r>
            <a:r>
              <a:rPr lang="en-US" u="sng" dirty="0">
                <a:solidFill>
                  <a:srgbClr val="2F2A2B"/>
                </a:solidFill>
                <a:latin typeface="Helvetica" charset="0"/>
              </a:rPr>
              <a:t>based on the values of individual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CPU flags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878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E645970-7610-C746-9EA1-1AC468CBBE0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Jumps Based on </a:t>
            </a:r>
            <a:r>
              <a:rPr lang="en-US" altLang="en-US" sz="4000" b="1" dirty="0">
                <a:solidFill>
                  <a:schemeClr val="accent3"/>
                </a:solidFill>
              </a:rPr>
              <a:t>Specific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Flags</a:t>
            </a:r>
          </a:p>
        </p:txBody>
      </p:sp>
      <p:pic>
        <p:nvPicPr>
          <p:cNvPr id="2765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0" y="1905000"/>
            <a:ext cx="5486400" cy="41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0128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3A74A48-6CB4-F948-A8D6-5939342DCE3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Jumps Based on </a:t>
            </a:r>
            <a:r>
              <a:rPr lang="en-US" altLang="en-US" sz="4000" b="1" dirty="0">
                <a:solidFill>
                  <a:schemeClr val="accent3"/>
                </a:solidFill>
              </a:rPr>
              <a:t>Equality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215" y="2631183"/>
            <a:ext cx="7447877" cy="25299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173A65-7315-FF48-8921-ED7A31178317}"/>
              </a:ext>
            </a:extLst>
          </p:cNvPr>
          <p:cNvSpPr txBox="1"/>
          <p:nvPr/>
        </p:nvSpPr>
        <p:spPr>
          <a:xfrm>
            <a:off x="1097280" y="1999605"/>
            <a:ext cx="3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CMP </a:t>
            </a:r>
            <a:r>
              <a:rPr lang="en-US" dirty="0" err="1"/>
              <a:t>leftOp</a:t>
            </a:r>
            <a:r>
              <a:rPr lang="en-US" dirty="0"/>
              <a:t>, </a:t>
            </a:r>
            <a:r>
              <a:rPr lang="en-US" dirty="0" err="1"/>
              <a:t>rightOp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8984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14C7D2D-C456-D343-B0A2-9E5F3872790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Jumps Based on </a:t>
            </a:r>
            <a:r>
              <a:rPr lang="en-US" altLang="en-US" sz="4000" b="1" dirty="0">
                <a:solidFill>
                  <a:schemeClr val="accent3"/>
                </a:solidFill>
              </a:rPr>
              <a:t>Unsigned Comparisons</a:t>
            </a:r>
          </a:p>
        </p:txBody>
      </p:sp>
      <p:pic>
        <p:nvPicPr>
          <p:cNvPr id="2970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066" y="2445994"/>
            <a:ext cx="6067213" cy="296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75074" y="5568042"/>
            <a:ext cx="9028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 and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4A756F-1459-A345-83D8-8A0FF0684436}"/>
              </a:ext>
            </a:extLst>
          </p:cNvPr>
          <p:cNvSpPr txBox="1"/>
          <p:nvPr/>
        </p:nvSpPr>
        <p:spPr>
          <a:xfrm>
            <a:off x="1097280" y="1999605"/>
            <a:ext cx="3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CMP </a:t>
            </a:r>
            <a:r>
              <a:rPr lang="en-US" dirty="0" err="1"/>
              <a:t>leftOp</a:t>
            </a:r>
            <a:r>
              <a:rPr lang="en-US" dirty="0"/>
              <a:t>, </a:t>
            </a:r>
            <a:r>
              <a:rPr lang="en-US" dirty="0" err="1"/>
              <a:t>rightOp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927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CE2A062-7047-544F-8BD2-300D87BAEE9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Jumps Based on </a:t>
            </a:r>
            <a:r>
              <a:rPr lang="en-US" altLang="en-US" sz="4000" b="1" dirty="0">
                <a:solidFill>
                  <a:schemeClr val="accent3"/>
                </a:solidFill>
              </a:rPr>
              <a:t>Signed Comparisons</a:t>
            </a:r>
          </a:p>
        </p:txBody>
      </p:sp>
      <p:pic>
        <p:nvPicPr>
          <p:cNvPr id="3072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580" y="2442016"/>
            <a:ext cx="6781800" cy="331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07434" y="5800849"/>
            <a:ext cx="88838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 and 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9423EC-C7F8-A04B-9FF3-D4CA451F2BF7}"/>
              </a:ext>
            </a:extLst>
          </p:cNvPr>
          <p:cNvSpPr txBox="1"/>
          <p:nvPr/>
        </p:nvSpPr>
        <p:spPr>
          <a:xfrm>
            <a:off x="1097280" y="1999605"/>
            <a:ext cx="3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CMP </a:t>
            </a:r>
            <a:r>
              <a:rPr lang="en-US" dirty="0" err="1"/>
              <a:t>leftOp</a:t>
            </a:r>
            <a:r>
              <a:rPr lang="en-US" dirty="0"/>
              <a:t>, </a:t>
            </a:r>
            <a:r>
              <a:rPr lang="en-US" dirty="0" err="1"/>
              <a:t>rightOp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845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9AB106A-0D30-6C4C-B80C-4C66810ED15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Conditional </a:t>
            </a:r>
            <a:r>
              <a:rPr lang="en-US" altLang="en-US" sz="4000" b="1" dirty="0">
                <a:solidFill>
                  <a:schemeClr val="accent3"/>
                </a:solidFill>
              </a:rPr>
              <a:t>Jumps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896392"/>
            <a:ext cx="6477000" cy="4495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 Jumps Based On . . .</a:t>
            </a:r>
          </a:p>
          <a:p>
            <a:pPr lvl="1" eaLnBrk="1" hangingPunct="1"/>
            <a:r>
              <a:rPr lang="en-US" altLang="en-US" sz="2600" dirty="0"/>
              <a:t>Specific flags</a:t>
            </a:r>
          </a:p>
          <a:p>
            <a:pPr lvl="1" eaLnBrk="1" hangingPunct="1"/>
            <a:r>
              <a:rPr lang="en-US" altLang="en-US" sz="2600" dirty="0"/>
              <a:t>Equality</a:t>
            </a:r>
          </a:p>
          <a:p>
            <a:pPr lvl="1" eaLnBrk="1" hangingPunct="1"/>
            <a:r>
              <a:rPr lang="en-US" altLang="en-US" sz="2600" dirty="0"/>
              <a:t>Unsigned comparisons</a:t>
            </a:r>
          </a:p>
          <a:p>
            <a:pPr lvl="1" eaLnBrk="1" hangingPunct="1"/>
            <a:r>
              <a:rPr lang="en-US" altLang="en-US" sz="2600" dirty="0"/>
              <a:t>Signed Comparisons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2800" b="1" dirty="0">
                <a:solidFill>
                  <a:schemeClr val="accent3"/>
                </a:solidFill>
              </a:rPr>
              <a:t> Applications</a:t>
            </a:r>
            <a:endParaRPr lang="en-US" altLang="en-US" sz="2800" dirty="0"/>
          </a:p>
          <a:p>
            <a:pPr>
              <a:buFont typeface="Arial" charset="0"/>
              <a:buChar char="•"/>
            </a:pPr>
            <a:r>
              <a:rPr lang="en-US" altLang="en-US" sz="2800" dirty="0"/>
              <a:t>  Search of an Array</a:t>
            </a:r>
          </a:p>
        </p:txBody>
      </p:sp>
    </p:spTree>
    <p:extLst>
      <p:ext uri="{BB962C8B-B14F-4D97-AF65-F5344CB8AC3E}">
        <p14:creationId xmlns:p14="http://schemas.microsoft.com/office/powerpoint/2010/main" val="821595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FEFC015-8F5D-734D-BD6D-70207E3343C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4000" b="1" dirty="0"/>
              <a:t>Applications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1</a:t>
            </a:r>
            <a:endParaRPr lang="en-US" altLang="en-US" sz="2400" b="1" dirty="0">
              <a:solidFill>
                <a:schemeClr val="accent3"/>
              </a:solidFill>
            </a:endParaRPr>
          </a:p>
        </p:txBody>
      </p:sp>
      <p:sp>
        <p:nvSpPr>
          <p:cNvPr id="31749" name="Text Box 3"/>
          <p:cNvSpPr txBox="1">
            <a:spLocks noChangeArrowheads="1"/>
          </p:cNvSpPr>
          <p:nvPr/>
        </p:nvSpPr>
        <p:spPr bwMode="auto">
          <a:xfrm>
            <a:off x="2148840" y="3069872"/>
            <a:ext cx="4800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latin typeface="Courier New" charset="0"/>
              </a:rPr>
              <a:t>cmp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eax,ebx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ja</a:t>
            </a:r>
            <a:r>
              <a:rPr lang="en-US" altLang="en-US" sz="1800" dirty="0">
                <a:latin typeface="Courier New" charset="0"/>
              </a:rPr>
              <a:t>  Larger        ;jump if above</a:t>
            </a:r>
          </a:p>
        </p:txBody>
      </p:sp>
      <p:sp>
        <p:nvSpPr>
          <p:cNvPr id="31750" name="Text Box 4"/>
          <p:cNvSpPr txBox="1">
            <a:spLocks noChangeArrowheads="1"/>
          </p:cNvSpPr>
          <p:nvPr/>
        </p:nvSpPr>
        <p:spPr bwMode="auto">
          <a:xfrm>
            <a:off x="1234440" y="1926872"/>
            <a:ext cx="7696200" cy="1011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</a:pPr>
            <a:r>
              <a:rPr lang="en-US" altLang="en-US" sz="2000" b="1" dirty="0">
                <a:latin typeface="+mn-lt"/>
              </a:rPr>
              <a:t>Task</a:t>
            </a:r>
            <a:r>
              <a:rPr lang="en-US" altLang="en-US" sz="2000" dirty="0">
                <a:latin typeface="+mn-lt"/>
              </a:rPr>
              <a:t>: </a:t>
            </a:r>
            <a:r>
              <a:rPr lang="en-US" altLang="en-US" sz="2000" b="1" dirty="0">
                <a:solidFill>
                  <a:schemeClr val="accent3"/>
                </a:solidFill>
                <a:latin typeface="+mn-lt"/>
              </a:rPr>
              <a:t>Jump</a:t>
            </a:r>
            <a:r>
              <a:rPr lang="en-US" altLang="en-US" sz="2000" dirty="0">
                <a:latin typeface="+mn-lt"/>
              </a:rPr>
              <a:t> to a label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if unsigned </a:t>
            </a:r>
            <a:r>
              <a:rPr lang="en-US" altLang="en-US" sz="2000" b="1" dirty="0">
                <a:solidFill>
                  <a:schemeClr val="accent3"/>
                </a:solidFill>
                <a:latin typeface="+mn-lt"/>
              </a:rPr>
              <a:t>EAX is greater than EBX</a:t>
            </a:r>
          </a:p>
          <a:p>
            <a:pPr eaLnBrk="1" hangingPunct="1">
              <a:spcBef>
                <a:spcPct val="50000"/>
              </a:spcBef>
              <a:buClrTx/>
            </a:pPr>
            <a:r>
              <a:rPr lang="en-US" altLang="en-US" sz="2000" b="1" dirty="0">
                <a:latin typeface="+mn-lt"/>
              </a:rPr>
              <a:t>Solution</a:t>
            </a:r>
            <a:r>
              <a:rPr lang="en-US" altLang="en-US" sz="2000" dirty="0">
                <a:latin typeface="+mn-lt"/>
              </a:rPr>
              <a:t>: Use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CMP</a:t>
            </a:r>
            <a:r>
              <a:rPr lang="en-US" altLang="en-US" sz="2000" dirty="0">
                <a:latin typeface="+mn-lt"/>
              </a:rPr>
              <a:t>, followed by </a:t>
            </a:r>
            <a:r>
              <a:rPr lang="en-US" altLang="en-US" sz="2000" b="1" dirty="0">
                <a:solidFill>
                  <a:schemeClr val="accent3"/>
                </a:solidFill>
                <a:latin typeface="+mn-lt"/>
              </a:rPr>
              <a:t>JA</a:t>
            </a:r>
          </a:p>
        </p:txBody>
      </p:sp>
      <p:sp>
        <p:nvSpPr>
          <p:cNvPr id="31751" name="Text Box 5"/>
          <p:cNvSpPr txBox="1">
            <a:spLocks noChangeArrowheads="1"/>
          </p:cNvSpPr>
          <p:nvPr/>
        </p:nvSpPr>
        <p:spPr bwMode="auto">
          <a:xfrm>
            <a:off x="2148839" y="5432072"/>
            <a:ext cx="530584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latin typeface="Courier New" charset="0"/>
              </a:rPr>
              <a:t>cmp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eax,ebx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jg</a:t>
            </a:r>
            <a:r>
              <a:rPr lang="en-US" altLang="en-US" sz="1800" dirty="0">
                <a:latin typeface="Courier New" charset="0"/>
              </a:rPr>
              <a:t>  Greater       ; jump if greater      </a:t>
            </a:r>
          </a:p>
        </p:txBody>
      </p:sp>
      <p:sp>
        <p:nvSpPr>
          <p:cNvPr id="31752" name="Text Box 6"/>
          <p:cNvSpPr txBox="1">
            <a:spLocks noChangeArrowheads="1"/>
          </p:cNvSpPr>
          <p:nvPr/>
        </p:nvSpPr>
        <p:spPr bwMode="auto">
          <a:xfrm>
            <a:off x="1234440" y="4289073"/>
            <a:ext cx="76962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</a:pPr>
            <a:r>
              <a:rPr lang="en-US" altLang="en-US" sz="2000" b="1" dirty="0">
                <a:latin typeface="+mn-lt"/>
              </a:rPr>
              <a:t>Task</a:t>
            </a:r>
            <a:r>
              <a:rPr lang="en-US" altLang="en-US" sz="2000" dirty="0">
                <a:latin typeface="+mn-lt"/>
              </a:rPr>
              <a:t>: </a:t>
            </a:r>
            <a:r>
              <a:rPr lang="en-US" altLang="en-US" sz="2000" b="1" dirty="0">
                <a:solidFill>
                  <a:schemeClr val="accent3"/>
                </a:solidFill>
                <a:latin typeface="+mn-lt"/>
              </a:rPr>
              <a:t>Jump</a:t>
            </a:r>
            <a:r>
              <a:rPr lang="en-US" altLang="en-US" sz="2000" dirty="0">
                <a:latin typeface="+mn-lt"/>
              </a:rPr>
              <a:t> to a label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if signed </a:t>
            </a:r>
            <a:r>
              <a:rPr lang="en-US" altLang="en-US" sz="2000" b="1" dirty="0">
                <a:solidFill>
                  <a:schemeClr val="accent3"/>
                </a:solidFill>
                <a:latin typeface="+mn-lt"/>
              </a:rPr>
              <a:t>EAX is greater than EBX</a:t>
            </a:r>
          </a:p>
          <a:p>
            <a:pPr eaLnBrk="1" hangingPunct="1">
              <a:spcBef>
                <a:spcPct val="50000"/>
              </a:spcBef>
              <a:buClrTx/>
            </a:pPr>
            <a:r>
              <a:rPr lang="en-US" altLang="en-US" sz="2000" b="1" dirty="0">
                <a:latin typeface="+mn-lt"/>
              </a:rPr>
              <a:t>Solution</a:t>
            </a:r>
            <a:r>
              <a:rPr lang="en-US" altLang="en-US" sz="2000" dirty="0">
                <a:latin typeface="+mn-lt"/>
              </a:rPr>
              <a:t>: Use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CMP</a:t>
            </a:r>
            <a:r>
              <a:rPr lang="en-US" altLang="en-US" sz="2000" dirty="0">
                <a:latin typeface="+mn-lt"/>
              </a:rPr>
              <a:t>, followed by </a:t>
            </a:r>
            <a:r>
              <a:rPr lang="en-US" altLang="en-US" sz="2000" b="1" dirty="0">
                <a:solidFill>
                  <a:schemeClr val="accent3"/>
                </a:solidFill>
                <a:latin typeface="+mn-lt"/>
              </a:rPr>
              <a:t>JG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56474" y="3069872"/>
            <a:ext cx="9028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A and 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56474" y="5481840"/>
            <a:ext cx="88838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 and L</a:t>
            </a:r>
          </a:p>
        </p:txBody>
      </p:sp>
    </p:spTree>
    <p:extLst>
      <p:ext uri="{BB962C8B-B14F-4D97-AF65-F5344CB8AC3E}">
        <p14:creationId xmlns:p14="http://schemas.microsoft.com/office/powerpoint/2010/main" val="423301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801EA3F-246B-F940-8690-29A40ED154F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Status Flags</a:t>
            </a:r>
            <a:r>
              <a:rPr lang="en-US" altLang="en-US" sz="4000" dirty="0"/>
              <a:t> - Review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2190" y="1846776"/>
            <a:ext cx="9923490" cy="47244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sz="1800" b="1" u="sng" dirty="0">
                <a:solidFill>
                  <a:schemeClr val="accent3"/>
                </a:solidFill>
              </a:rPr>
              <a:t>Boolean instructions  </a:t>
            </a:r>
            <a:r>
              <a:rPr lang="en-US" sz="2400" b="1" dirty="0">
                <a:solidFill>
                  <a:srgbClr val="2F2A2B"/>
                </a:solidFill>
              </a:rPr>
              <a:t>affect</a:t>
            </a:r>
            <a:r>
              <a:rPr lang="en-US" sz="1800" dirty="0">
                <a:solidFill>
                  <a:srgbClr val="2F2A2B"/>
                </a:solidFill>
              </a:rPr>
              <a:t> the </a:t>
            </a:r>
            <a:r>
              <a:rPr lang="en-US" sz="1800" dirty="0">
                <a:solidFill>
                  <a:schemeClr val="accent3"/>
                </a:solidFill>
              </a:rPr>
              <a:t>Zero</a:t>
            </a:r>
            <a:r>
              <a:rPr lang="en-US" sz="1800" dirty="0">
                <a:solidFill>
                  <a:srgbClr val="2F2A2B"/>
                </a:solidFill>
              </a:rPr>
              <a:t>, </a:t>
            </a:r>
            <a:r>
              <a:rPr lang="en-US" sz="1800" dirty="0">
                <a:solidFill>
                  <a:schemeClr val="accent3"/>
                </a:solidFill>
              </a:rPr>
              <a:t>Carry</a:t>
            </a:r>
            <a:r>
              <a:rPr lang="en-US" sz="1800" dirty="0">
                <a:solidFill>
                  <a:srgbClr val="2F2A2B"/>
                </a:solidFill>
              </a:rPr>
              <a:t>, </a:t>
            </a:r>
            <a:r>
              <a:rPr lang="en-US" sz="1800" dirty="0">
                <a:solidFill>
                  <a:schemeClr val="accent3"/>
                </a:solidFill>
              </a:rPr>
              <a:t>Sign</a:t>
            </a:r>
            <a:r>
              <a:rPr lang="en-US" sz="1800" dirty="0">
                <a:solidFill>
                  <a:srgbClr val="2F2A2B"/>
                </a:solidFill>
              </a:rPr>
              <a:t>, </a:t>
            </a:r>
            <a:r>
              <a:rPr lang="en-US" sz="1800" dirty="0">
                <a:solidFill>
                  <a:schemeClr val="accent3"/>
                </a:solidFill>
              </a:rPr>
              <a:t>Overflow</a:t>
            </a:r>
            <a:r>
              <a:rPr lang="en-US" sz="1800" dirty="0">
                <a:solidFill>
                  <a:srgbClr val="2F2A2B"/>
                </a:solidFill>
              </a:rPr>
              <a:t>, and </a:t>
            </a:r>
            <a:r>
              <a:rPr lang="en-US" sz="1800" dirty="0">
                <a:solidFill>
                  <a:schemeClr val="accent3"/>
                </a:solidFill>
              </a:rPr>
              <a:t>Parity</a:t>
            </a:r>
            <a:r>
              <a:rPr lang="en-US" sz="1800" dirty="0">
                <a:solidFill>
                  <a:srgbClr val="2F2A2B"/>
                </a:solidFill>
              </a:rPr>
              <a:t> flags. </a:t>
            </a:r>
          </a:p>
          <a:p>
            <a:pPr eaLnBrk="1" hangingPunct="1">
              <a:lnSpc>
                <a:spcPct val="120000"/>
              </a:lnSpc>
              <a:buFont typeface="Arial" charset="0"/>
              <a:buChar char="•"/>
            </a:pPr>
            <a:endParaRPr lang="en-US" alt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196" y="4768615"/>
            <a:ext cx="4447756" cy="14529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700" y="2392630"/>
            <a:ext cx="7247497" cy="2462971"/>
          </a:xfrm>
          <a:prstGeom prst="rect">
            <a:avLst/>
          </a:prstGeom>
        </p:spPr>
      </p:pic>
      <p:cxnSp>
        <p:nvCxnSpPr>
          <p:cNvPr id="6" name="Elbow Connector 5"/>
          <p:cNvCxnSpPr/>
          <p:nvPr/>
        </p:nvCxnSpPr>
        <p:spPr>
          <a:xfrm rot="16200000" flipH="1">
            <a:off x="1611911" y="2563730"/>
            <a:ext cx="1255187" cy="6340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/>
          <p:nvPr/>
        </p:nvCxnSpPr>
        <p:spPr>
          <a:xfrm>
            <a:off x="2898182" y="4696460"/>
            <a:ext cx="1302536" cy="7637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002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1B672AB-71EB-BB40-B64E-F0930358C32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/>
              <a:t>Applications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2</a:t>
            </a:r>
            <a:endParaRPr lang="en-US" altLang="en-US" sz="4000" dirty="0"/>
          </a:p>
        </p:txBody>
      </p:sp>
      <p:grpSp>
        <p:nvGrpSpPr>
          <p:cNvPr id="32773" name="Group 10"/>
          <p:cNvGrpSpPr>
            <a:grpSpLocks/>
          </p:cNvGrpSpPr>
          <p:nvPr/>
        </p:nvGrpSpPr>
        <p:grpSpPr bwMode="auto">
          <a:xfrm>
            <a:off x="1946328" y="2008322"/>
            <a:ext cx="7696200" cy="1600200"/>
            <a:chOff x="432" y="816"/>
            <a:chExt cx="4848" cy="1008"/>
          </a:xfrm>
        </p:grpSpPr>
        <p:sp>
          <p:nvSpPr>
            <p:cNvPr id="32777" name="Text Box 4"/>
            <p:cNvSpPr txBox="1">
              <a:spLocks noChangeArrowheads="1"/>
            </p:cNvSpPr>
            <p:nvPr/>
          </p:nvSpPr>
          <p:spPr bwMode="auto">
            <a:xfrm>
              <a:off x="1008" y="1296"/>
              <a:ext cx="3024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137160" tIns="182880" rIns="137160" bIns="182880"/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2228850" algn="l"/>
                </a:tabLst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2228850" algn="l"/>
                </a:tabLst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tabLst>
                  <a:tab pos="457200" algn="l"/>
                  <a:tab pos="2228850" algn="l"/>
                </a:tabLst>
                <a:defRPr b="1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457200" algn="l"/>
                  <a:tab pos="222885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tabLst>
                  <a:tab pos="457200" algn="l"/>
                  <a:tab pos="222885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222885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222885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222885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222885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1" dirty="0" err="1">
                  <a:latin typeface="Courier New" charset="0"/>
                </a:rPr>
                <a:t>cmp</a:t>
              </a:r>
              <a:r>
                <a:rPr lang="en-US" altLang="en-US" sz="1800" dirty="0">
                  <a:latin typeface="Courier New" charset="0"/>
                </a:rPr>
                <a:t> eax,Val1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 err="1">
                  <a:solidFill>
                    <a:schemeClr val="accent3"/>
                  </a:solidFill>
                  <a:latin typeface="Courier New" charset="0"/>
                </a:rPr>
                <a:t>jbe</a:t>
              </a:r>
              <a:r>
                <a:rPr lang="en-US" altLang="en-US" sz="1800" dirty="0">
                  <a:solidFill>
                    <a:schemeClr val="accent3"/>
                  </a:solidFill>
                  <a:latin typeface="Courier New" charset="0"/>
                </a:rPr>
                <a:t> </a:t>
              </a:r>
              <a:r>
                <a:rPr lang="en-US" altLang="en-US" sz="1800" dirty="0">
                  <a:latin typeface="Courier New" charset="0"/>
                </a:rPr>
                <a:t>L1	; below or equal</a:t>
              </a:r>
            </a:p>
          </p:txBody>
        </p:sp>
        <p:sp>
          <p:nvSpPr>
            <p:cNvPr id="32778" name="Text Box 5"/>
            <p:cNvSpPr txBox="1">
              <a:spLocks noChangeArrowheads="1"/>
            </p:cNvSpPr>
            <p:nvPr/>
          </p:nvSpPr>
          <p:spPr bwMode="auto">
            <a:xfrm>
              <a:off x="432" y="816"/>
              <a:ext cx="4848" cy="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defRPr b="1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</a:pPr>
              <a:r>
                <a:rPr lang="en-US" altLang="en-US" sz="2100" dirty="0">
                  <a:latin typeface="+mn-lt"/>
                </a:rPr>
                <a:t>Jump to label L1 </a:t>
              </a:r>
              <a:r>
                <a:rPr lang="en-US" altLang="en-US" sz="2100" dirty="0">
                  <a:solidFill>
                    <a:srgbClr val="C00000"/>
                  </a:solidFill>
                  <a:latin typeface="+mn-lt"/>
                </a:rPr>
                <a:t>if unsigned </a:t>
              </a:r>
              <a:r>
                <a:rPr lang="en-US" altLang="en-US" sz="2100" dirty="0">
                  <a:latin typeface="+mn-lt"/>
                </a:rPr>
                <a:t>EAX is less than or equal to Val1</a:t>
              </a:r>
            </a:p>
          </p:txBody>
        </p:sp>
      </p:grpSp>
      <p:grpSp>
        <p:nvGrpSpPr>
          <p:cNvPr id="104457" name="Group 9"/>
          <p:cNvGrpSpPr>
            <a:grpSpLocks/>
          </p:cNvGrpSpPr>
          <p:nvPr/>
        </p:nvGrpSpPr>
        <p:grpSpPr bwMode="auto">
          <a:xfrm>
            <a:off x="1870128" y="4310198"/>
            <a:ext cx="7696200" cy="1584325"/>
            <a:chOff x="384" y="2266"/>
            <a:chExt cx="4848" cy="998"/>
          </a:xfrm>
        </p:grpSpPr>
        <p:sp>
          <p:nvSpPr>
            <p:cNvPr id="32775" name="Text Box 7"/>
            <p:cNvSpPr txBox="1">
              <a:spLocks noChangeArrowheads="1"/>
            </p:cNvSpPr>
            <p:nvPr/>
          </p:nvSpPr>
          <p:spPr bwMode="auto">
            <a:xfrm>
              <a:off x="1008" y="2736"/>
              <a:ext cx="3024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137160" tIns="182880" rIns="137160" bIns="182880"/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4114800" algn="l"/>
                </a:tabLst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4114800" algn="l"/>
                </a:tabLst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tabLst>
                  <a:tab pos="457200" algn="l"/>
                  <a:tab pos="4114800" algn="l"/>
                </a:tabLst>
                <a:defRPr b="1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1" dirty="0" err="1">
                  <a:latin typeface="Courier New" charset="0"/>
                </a:rPr>
                <a:t>cmp</a:t>
              </a:r>
              <a:r>
                <a:rPr lang="en-US" altLang="en-US" sz="1800" dirty="0">
                  <a:latin typeface="Courier New" charset="0"/>
                </a:rPr>
                <a:t> eax,Val1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 err="1">
                  <a:solidFill>
                    <a:schemeClr val="accent3"/>
                  </a:solidFill>
                  <a:latin typeface="Courier New" charset="0"/>
                </a:rPr>
                <a:t>jle</a:t>
              </a:r>
              <a:r>
                <a:rPr lang="en-US" altLang="en-US" sz="1800" dirty="0">
                  <a:solidFill>
                    <a:schemeClr val="accent3"/>
                  </a:solidFill>
                  <a:latin typeface="Courier New" charset="0"/>
                </a:rPr>
                <a:t> </a:t>
              </a:r>
              <a:r>
                <a:rPr lang="en-US" altLang="en-US" sz="1800" dirty="0">
                  <a:latin typeface="Courier New" charset="0"/>
                </a:rPr>
                <a:t>L1</a:t>
              </a:r>
            </a:p>
          </p:txBody>
        </p:sp>
        <p:sp>
          <p:nvSpPr>
            <p:cNvPr id="32776" name="Text Box 8"/>
            <p:cNvSpPr txBox="1">
              <a:spLocks noChangeArrowheads="1"/>
            </p:cNvSpPr>
            <p:nvPr/>
          </p:nvSpPr>
          <p:spPr bwMode="auto">
            <a:xfrm>
              <a:off x="384" y="2266"/>
              <a:ext cx="4848" cy="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defRPr b="1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</a:pPr>
              <a:r>
                <a:rPr lang="en-US" altLang="en-US" sz="2100" dirty="0">
                  <a:latin typeface="+mn-lt"/>
                </a:rPr>
                <a:t>Jump to label L1 </a:t>
              </a:r>
              <a:r>
                <a:rPr lang="en-US" altLang="en-US" sz="2100" dirty="0">
                  <a:solidFill>
                    <a:srgbClr val="C00000"/>
                  </a:solidFill>
                  <a:latin typeface="+mn-lt"/>
                </a:rPr>
                <a:t>if signed </a:t>
              </a:r>
              <a:r>
                <a:rPr lang="en-US" altLang="en-US" sz="2100" dirty="0">
                  <a:latin typeface="+mn-lt"/>
                </a:rPr>
                <a:t>EAX is less than or equal to Val1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256474" y="3069872"/>
            <a:ext cx="9028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A and 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56474" y="5481840"/>
            <a:ext cx="88838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 and L</a:t>
            </a:r>
          </a:p>
        </p:txBody>
      </p:sp>
    </p:spTree>
    <p:extLst>
      <p:ext uri="{BB962C8B-B14F-4D97-AF65-F5344CB8AC3E}">
        <p14:creationId xmlns:p14="http://schemas.microsoft.com/office/powerpoint/2010/main" val="1966824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6F96194-2BF1-6B4B-A605-A6B47799625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/>
              <a:t>Applications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3</a:t>
            </a:r>
            <a:endParaRPr lang="en-US" altLang="en-US" sz="4000" dirty="0"/>
          </a:p>
        </p:txBody>
      </p:sp>
      <p:grpSp>
        <p:nvGrpSpPr>
          <p:cNvPr id="33797" name="Group 8"/>
          <p:cNvGrpSpPr>
            <a:grpSpLocks/>
          </p:cNvGrpSpPr>
          <p:nvPr/>
        </p:nvGrpSpPr>
        <p:grpSpPr bwMode="auto">
          <a:xfrm>
            <a:off x="1465881" y="1737360"/>
            <a:ext cx="9690100" cy="2168525"/>
            <a:chOff x="432" y="576"/>
            <a:chExt cx="6104" cy="1366"/>
          </a:xfrm>
        </p:grpSpPr>
        <p:sp>
          <p:nvSpPr>
            <p:cNvPr id="33801" name="Text Box 3"/>
            <p:cNvSpPr txBox="1">
              <a:spLocks noChangeArrowheads="1"/>
            </p:cNvSpPr>
            <p:nvPr/>
          </p:nvSpPr>
          <p:spPr bwMode="auto">
            <a:xfrm>
              <a:off x="1008" y="934"/>
              <a:ext cx="3024" cy="10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137160" tIns="182880" rIns="137160" bIns="182880"/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4114800" algn="l"/>
                </a:tabLst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4114800" algn="l"/>
                </a:tabLst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tabLst>
                  <a:tab pos="457200" algn="l"/>
                  <a:tab pos="4114800" algn="l"/>
                </a:tabLst>
                <a:defRPr b="1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lvl="1"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latin typeface="Courier New" charset="0"/>
                </a:rPr>
                <a:t>mov </a:t>
              </a:r>
              <a:r>
                <a:rPr lang="en-US" altLang="en-US" sz="1800" dirty="0" err="1">
                  <a:latin typeface="Courier New" charset="0"/>
                </a:rPr>
                <a:t>Large,bx</a:t>
              </a:r>
              <a:endParaRPr lang="en-US" altLang="en-US" sz="1800" dirty="0">
                <a:latin typeface="Courier New" charset="0"/>
              </a:endParaRPr>
            </a:p>
            <a:p>
              <a:pPr lvl="1"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1" dirty="0" err="1">
                  <a:latin typeface="Courier New" charset="0"/>
                </a:rPr>
                <a:t>cmp</a:t>
              </a:r>
              <a:r>
                <a:rPr lang="en-US" altLang="en-US" sz="1800" dirty="0">
                  <a:latin typeface="Courier New" charset="0"/>
                </a:rPr>
                <a:t> </a:t>
              </a:r>
              <a:r>
                <a:rPr lang="en-US" altLang="en-US" sz="1800" dirty="0" err="1">
                  <a:latin typeface="Courier New" charset="0"/>
                </a:rPr>
                <a:t>ax,bx</a:t>
              </a:r>
              <a:endParaRPr lang="en-US" altLang="en-US" sz="1800" dirty="0">
                <a:latin typeface="Courier New" charset="0"/>
              </a:endParaRPr>
            </a:p>
            <a:p>
              <a:pPr lvl="1"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 err="1">
                  <a:solidFill>
                    <a:schemeClr val="accent3"/>
                  </a:solidFill>
                  <a:latin typeface="Courier New" charset="0"/>
                </a:rPr>
                <a:t>jna</a:t>
              </a:r>
              <a:r>
                <a:rPr lang="en-US" altLang="en-US" sz="1800" dirty="0">
                  <a:solidFill>
                    <a:schemeClr val="accent3"/>
                  </a:solidFill>
                  <a:latin typeface="Courier New" charset="0"/>
                </a:rPr>
                <a:t> </a:t>
              </a:r>
              <a:r>
                <a:rPr lang="en-US" altLang="en-US" sz="1800" dirty="0">
                  <a:latin typeface="Courier New" charset="0"/>
                </a:rPr>
                <a:t>Next</a:t>
              </a:r>
            </a:p>
            <a:p>
              <a:pPr lvl="1"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latin typeface="Courier New" charset="0"/>
                </a:rPr>
                <a:t>mov </a:t>
              </a:r>
              <a:r>
                <a:rPr lang="en-US" altLang="en-US" sz="1800" dirty="0" err="1">
                  <a:latin typeface="Courier New" charset="0"/>
                </a:rPr>
                <a:t>Large,ax</a:t>
              </a:r>
              <a:endParaRPr lang="en-US" altLang="en-US" sz="1800" dirty="0">
                <a:latin typeface="Courier New" charset="0"/>
              </a:endParaRP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latin typeface="Courier New" charset="0"/>
                </a:rPr>
                <a:t>Next:</a:t>
              </a:r>
            </a:p>
          </p:txBody>
        </p:sp>
        <p:sp>
          <p:nvSpPr>
            <p:cNvPr id="33802" name="Text Box 4"/>
            <p:cNvSpPr txBox="1">
              <a:spLocks noChangeArrowheads="1"/>
            </p:cNvSpPr>
            <p:nvPr/>
          </p:nvSpPr>
          <p:spPr bwMode="auto">
            <a:xfrm>
              <a:off x="432" y="576"/>
              <a:ext cx="6104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tIns="137160" bIns="137160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defRPr b="1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</a:pPr>
              <a:r>
                <a:rPr lang="en-US" altLang="en-US" sz="1800" dirty="0"/>
                <a:t>Compare </a:t>
              </a:r>
              <a:r>
                <a:rPr lang="en-US" altLang="en-US" sz="1800" dirty="0">
                  <a:solidFill>
                    <a:srgbClr val="C00000"/>
                  </a:solidFill>
                </a:rPr>
                <a:t>unsigned</a:t>
              </a:r>
              <a:r>
                <a:rPr lang="en-US" altLang="en-US" sz="1800" dirty="0"/>
                <a:t> AX to BX, and </a:t>
              </a:r>
              <a:r>
                <a:rPr lang="en-US" altLang="en-US" sz="1800" b="1" u="sng" dirty="0"/>
                <a:t>copy the larger of the two </a:t>
              </a:r>
              <a:r>
                <a:rPr lang="en-US" altLang="en-US" sz="1800" dirty="0"/>
                <a:t>into a variable named </a:t>
              </a:r>
              <a:r>
                <a:rPr lang="en-US" altLang="en-US" sz="1800" dirty="0">
                  <a:solidFill>
                    <a:schemeClr val="tx2"/>
                  </a:solidFill>
                </a:rPr>
                <a:t>Large</a:t>
              </a:r>
            </a:p>
          </p:txBody>
        </p:sp>
      </p:grpSp>
      <p:grpSp>
        <p:nvGrpSpPr>
          <p:cNvPr id="105481" name="Group 9"/>
          <p:cNvGrpSpPr>
            <a:grpSpLocks/>
          </p:cNvGrpSpPr>
          <p:nvPr/>
        </p:nvGrpSpPr>
        <p:grpSpPr bwMode="auto">
          <a:xfrm>
            <a:off x="1465880" y="4073491"/>
            <a:ext cx="9689799" cy="2230438"/>
            <a:chOff x="480" y="2304"/>
            <a:chExt cx="4848" cy="1405"/>
          </a:xfrm>
        </p:grpSpPr>
        <p:sp>
          <p:nvSpPr>
            <p:cNvPr id="33799" name="Text Box 6"/>
            <p:cNvSpPr txBox="1">
              <a:spLocks noChangeArrowheads="1"/>
            </p:cNvSpPr>
            <p:nvPr/>
          </p:nvSpPr>
          <p:spPr bwMode="auto">
            <a:xfrm>
              <a:off x="937" y="2653"/>
              <a:ext cx="3024" cy="1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137160" tIns="182880" rIns="137160" bIns="182880"/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4114800" algn="l"/>
                </a:tabLst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4114800" algn="l"/>
                </a:tabLst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tabLst>
                  <a:tab pos="457200" algn="l"/>
                  <a:tab pos="4114800" algn="l"/>
                </a:tabLst>
                <a:defRPr b="1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lvl="1"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latin typeface="Courier New" charset="0"/>
                </a:rPr>
                <a:t>mov </a:t>
              </a:r>
              <a:r>
                <a:rPr lang="en-US" altLang="en-US" sz="1800" dirty="0" err="1">
                  <a:latin typeface="Courier New" charset="0"/>
                </a:rPr>
                <a:t>Small,ax</a:t>
              </a:r>
              <a:endParaRPr lang="en-US" altLang="en-US" sz="1800" dirty="0">
                <a:latin typeface="Courier New" charset="0"/>
              </a:endParaRPr>
            </a:p>
            <a:p>
              <a:pPr lvl="1"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1" dirty="0" err="1">
                  <a:latin typeface="Courier New" charset="0"/>
                </a:rPr>
                <a:t>cmp</a:t>
              </a:r>
              <a:r>
                <a:rPr lang="en-US" altLang="en-US" sz="1800" dirty="0">
                  <a:latin typeface="Courier New" charset="0"/>
                </a:rPr>
                <a:t> </a:t>
              </a:r>
              <a:r>
                <a:rPr lang="en-US" altLang="en-US" sz="1800" dirty="0" err="1">
                  <a:latin typeface="Courier New" charset="0"/>
                </a:rPr>
                <a:t>bx,ax</a:t>
              </a:r>
              <a:endParaRPr lang="en-US" altLang="en-US" sz="1800" dirty="0">
                <a:latin typeface="Courier New" charset="0"/>
              </a:endParaRPr>
            </a:p>
            <a:p>
              <a:pPr lvl="1"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 err="1">
                  <a:solidFill>
                    <a:schemeClr val="accent3"/>
                  </a:solidFill>
                  <a:latin typeface="Courier New" charset="0"/>
                </a:rPr>
                <a:t>jnl</a:t>
              </a:r>
              <a:r>
                <a:rPr lang="en-US" altLang="en-US" sz="1800" dirty="0">
                  <a:solidFill>
                    <a:schemeClr val="accent3"/>
                  </a:solidFill>
                  <a:latin typeface="Courier New" charset="0"/>
                </a:rPr>
                <a:t> </a:t>
              </a:r>
              <a:r>
                <a:rPr lang="en-US" altLang="en-US" sz="1800" dirty="0">
                  <a:latin typeface="Courier New" charset="0"/>
                </a:rPr>
                <a:t>Next</a:t>
              </a:r>
            </a:p>
            <a:p>
              <a:pPr lvl="1"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latin typeface="Courier New" charset="0"/>
                </a:rPr>
                <a:t>mov </a:t>
              </a:r>
              <a:r>
                <a:rPr lang="en-US" altLang="en-US" sz="1800" dirty="0" err="1">
                  <a:latin typeface="Courier New" charset="0"/>
                </a:rPr>
                <a:t>Small,bx</a:t>
              </a:r>
              <a:endParaRPr lang="en-US" altLang="en-US" sz="1800" dirty="0">
                <a:latin typeface="Courier New" charset="0"/>
              </a:endParaRP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latin typeface="Courier New" charset="0"/>
                </a:rPr>
                <a:t>Next:</a:t>
              </a:r>
            </a:p>
          </p:txBody>
        </p:sp>
        <p:sp>
          <p:nvSpPr>
            <p:cNvPr id="33800" name="Text Box 7"/>
            <p:cNvSpPr txBox="1">
              <a:spLocks noChangeArrowheads="1"/>
            </p:cNvSpPr>
            <p:nvPr/>
          </p:nvSpPr>
          <p:spPr bwMode="auto">
            <a:xfrm>
              <a:off x="480" y="2304"/>
              <a:ext cx="4848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defRPr b="1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</a:pPr>
              <a:r>
                <a:rPr lang="en-US" altLang="en-US" sz="1800" dirty="0"/>
                <a:t>Compare </a:t>
              </a:r>
              <a:r>
                <a:rPr lang="en-US" altLang="en-US" sz="1800" dirty="0">
                  <a:solidFill>
                    <a:srgbClr val="C00000"/>
                  </a:solidFill>
                </a:rPr>
                <a:t>signed</a:t>
              </a:r>
              <a:r>
                <a:rPr lang="en-US" altLang="en-US" sz="1800" dirty="0"/>
                <a:t> AX to BX, and </a:t>
              </a:r>
              <a:r>
                <a:rPr lang="en-US" altLang="en-US" sz="1800" b="1" u="sng" dirty="0"/>
                <a:t>copy the smaller of the two </a:t>
              </a:r>
              <a:r>
                <a:rPr lang="en-US" altLang="en-US" sz="1800" dirty="0"/>
                <a:t>into a variable named </a:t>
              </a:r>
              <a:r>
                <a:rPr lang="en-US" altLang="en-US" sz="1800" dirty="0">
                  <a:solidFill>
                    <a:schemeClr val="tx2"/>
                  </a:solidFill>
                </a:rPr>
                <a:t>Small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256474" y="3069872"/>
            <a:ext cx="9028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 and 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56474" y="5481840"/>
            <a:ext cx="88838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 and L</a:t>
            </a:r>
          </a:p>
        </p:txBody>
      </p:sp>
    </p:spTree>
    <p:extLst>
      <p:ext uri="{BB962C8B-B14F-4D97-AF65-F5344CB8AC3E}">
        <p14:creationId xmlns:p14="http://schemas.microsoft.com/office/powerpoint/2010/main" val="206097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714BB2F-78AD-5B42-8DF8-C541707BB3C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/>
              <a:t>Applications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4</a:t>
            </a:r>
            <a:endParaRPr lang="en-US" altLang="en-US" sz="4000" dirty="0"/>
          </a:p>
        </p:txBody>
      </p:sp>
      <p:sp>
        <p:nvSpPr>
          <p:cNvPr id="34821" name="Text Box 4"/>
          <p:cNvSpPr txBox="1">
            <a:spLocks noChangeArrowheads="1"/>
          </p:cNvSpPr>
          <p:nvPr/>
        </p:nvSpPr>
        <p:spPr bwMode="auto">
          <a:xfrm>
            <a:off x="2132309" y="2651760"/>
            <a:ext cx="4800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marL="342900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latin typeface="Courier New" charset="0"/>
              </a:rPr>
              <a:t>cmp</a:t>
            </a:r>
            <a:r>
              <a:rPr lang="en-US" altLang="en-US" sz="1800" dirty="0">
                <a:latin typeface="Courier New" charset="0"/>
              </a:rPr>
              <a:t> WORD PTR [</a:t>
            </a:r>
            <a:r>
              <a:rPr lang="en-US" altLang="en-US" sz="1800" dirty="0" err="1">
                <a:latin typeface="Courier New" charset="0"/>
              </a:rPr>
              <a:t>esi</a:t>
            </a:r>
            <a:r>
              <a:rPr lang="en-US" altLang="en-US" sz="1800" dirty="0">
                <a:latin typeface="Courier New" charset="0"/>
              </a:rPr>
              <a:t>],0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je</a:t>
            </a:r>
            <a:r>
              <a:rPr lang="en-US" altLang="en-US" sz="1800" dirty="0">
                <a:latin typeface="Courier New" charset="0"/>
              </a:rPr>
              <a:t>  L1</a:t>
            </a:r>
          </a:p>
        </p:txBody>
      </p:sp>
      <p:sp>
        <p:nvSpPr>
          <p:cNvPr id="34822" name="Text Box 5"/>
          <p:cNvSpPr txBox="1">
            <a:spLocks noChangeArrowheads="1"/>
          </p:cNvSpPr>
          <p:nvPr/>
        </p:nvSpPr>
        <p:spPr bwMode="auto">
          <a:xfrm>
            <a:off x="1217909" y="1783854"/>
            <a:ext cx="8499528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2100" dirty="0">
                <a:latin typeface="+mn-lt"/>
              </a:rPr>
              <a:t>Jump to label L1 </a:t>
            </a:r>
            <a:r>
              <a:rPr lang="en-US" altLang="en-US" sz="2100" dirty="0">
                <a:solidFill>
                  <a:schemeClr val="accent3"/>
                </a:solidFill>
                <a:latin typeface="+mn-lt"/>
              </a:rPr>
              <a:t>if the memory word pointed to by ESI equals Zero</a:t>
            </a:r>
          </a:p>
        </p:txBody>
      </p:sp>
      <p:sp>
        <p:nvSpPr>
          <p:cNvPr id="34823" name="Text Box 7"/>
          <p:cNvSpPr txBox="1">
            <a:spLocks noChangeArrowheads="1"/>
          </p:cNvSpPr>
          <p:nvPr/>
        </p:nvSpPr>
        <p:spPr bwMode="auto">
          <a:xfrm>
            <a:off x="2612756" y="4857610"/>
            <a:ext cx="48768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test</a:t>
            </a:r>
            <a:r>
              <a:rPr lang="en-US" altLang="en-US" sz="1800" dirty="0">
                <a:latin typeface="Courier New" charset="0"/>
              </a:rPr>
              <a:t> DWORD PTR [</a:t>
            </a:r>
            <a:r>
              <a:rPr lang="en-US" altLang="en-US" sz="1800" dirty="0" err="1">
                <a:latin typeface="Courier New" charset="0"/>
              </a:rPr>
              <a:t>edi</a:t>
            </a:r>
            <a:r>
              <a:rPr lang="en-US" altLang="en-US" sz="1800" dirty="0">
                <a:latin typeface="Courier New" charset="0"/>
              </a:rPr>
              <a:t>],1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jz</a:t>
            </a:r>
            <a:r>
              <a:rPr lang="en-US" altLang="en-US" sz="1800" dirty="0">
                <a:latin typeface="Courier New" charset="0"/>
              </a:rPr>
              <a:t>   L2</a:t>
            </a:r>
          </a:p>
        </p:txBody>
      </p:sp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1217909" y="3873703"/>
            <a:ext cx="9478505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2100" dirty="0">
                <a:latin typeface="+mn-lt"/>
              </a:rPr>
              <a:t>Jump to label L2 </a:t>
            </a:r>
            <a:r>
              <a:rPr lang="en-US" altLang="en-US" sz="2100" dirty="0">
                <a:solidFill>
                  <a:schemeClr val="accent3"/>
                </a:solidFill>
                <a:latin typeface="+mn-lt"/>
              </a:rPr>
              <a:t>if the </a:t>
            </a:r>
            <a:r>
              <a:rPr lang="en-US" altLang="en-US" sz="2100" dirty="0" err="1">
                <a:solidFill>
                  <a:schemeClr val="accent3"/>
                </a:solidFill>
                <a:latin typeface="+mn-lt"/>
              </a:rPr>
              <a:t>doubleword</a:t>
            </a:r>
            <a:r>
              <a:rPr lang="en-US" altLang="en-US" sz="2100" dirty="0">
                <a:solidFill>
                  <a:schemeClr val="accent3"/>
                </a:solidFill>
                <a:latin typeface="+mn-lt"/>
              </a:rPr>
              <a:t> in memory pointed to by EDI is even</a:t>
            </a:r>
          </a:p>
        </p:txBody>
      </p:sp>
    </p:spTree>
    <p:extLst>
      <p:ext uri="{BB962C8B-B14F-4D97-AF65-F5344CB8AC3E}">
        <p14:creationId xmlns:p14="http://schemas.microsoft.com/office/powerpoint/2010/main" val="2136572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FA55E4F-BDB9-D241-A467-AC148BF2B95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/>
              <a:t>Applications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5</a:t>
            </a:r>
            <a:endParaRPr lang="en-US" altLang="en-US" sz="4000" dirty="0"/>
          </a:p>
        </p:txBody>
      </p:sp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1607077" y="3883747"/>
            <a:ext cx="1027542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04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04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2004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and al,00001011b	; clear unwanted bits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latin typeface="Courier New" charset="0"/>
              </a:rPr>
              <a:t>cmp</a:t>
            </a:r>
            <a:r>
              <a:rPr lang="en-US" altLang="en-US" sz="1800" dirty="0">
                <a:latin typeface="Courier New" charset="0"/>
              </a:rPr>
              <a:t> al,00001011b	; check remaining bits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je</a:t>
            </a:r>
            <a:r>
              <a:rPr lang="en-US" altLang="en-US" sz="1800" dirty="0">
                <a:latin typeface="Courier New" charset="0"/>
              </a:rPr>
              <a:t>  L1	; all set? jump to L1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</p:txBody>
      </p:sp>
      <p:sp>
        <p:nvSpPr>
          <p:cNvPr id="35846" name="Text Box 4"/>
          <p:cNvSpPr txBox="1">
            <a:spLocks noChangeArrowheads="1"/>
          </p:cNvSpPr>
          <p:nvPr/>
        </p:nvSpPr>
        <p:spPr bwMode="auto">
          <a:xfrm>
            <a:off x="1269989" y="1959416"/>
            <a:ext cx="1038473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857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2000" b="1" dirty="0">
                <a:latin typeface="+mn-lt"/>
              </a:rPr>
              <a:t>Task</a:t>
            </a:r>
            <a:r>
              <a:rPr lang="en-US" altLang="en-US" sz="2000" dirty="0">
                <a:latin typeface="+mn-lt"/>
              </a:rPr>
              <a:t>: Jump to label L1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if bits </a:t>
            </a:r>
            <a:r>
              <a:rPr lang="en-US" altLang="en-US" sz="2000" b="1" dirty="0">
                <a:solidFill>
                  <a:srgbClr val="00B050"/>
                </a:solidFill>
                <a:latin typeface="+mn-lt"/>
              </a:rPr>
              <a:t>0, 1, and 3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in AL are all </a:t>
            </a:r>
            <a:r>
              <a:rPr lang="en-US" altLang="en-US" sz="2000" dirty="0">
                <a:solidFill>
                  <a:srgbClr val="00B050"/>
                </a:solidFill>
                <a:latin typeface="+mn-lt"/>
              </a:rPr>
              <a:t>set</a:t>
            </a:r>
            <a:r>
              <a:rPr lang="en-US" altLang="en-US" sz="2000" dirty="0">
                <a:latin typeface="+mn-lt"/>
              </a:rPr>
              <a:t>.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Tx/>
            </a:pPr>
            <a:r>
              <a:rPr lang="en-US" altLang="en-US" sz="2000" b="1" dirty="0">
                <a:latin typeface="+mn-lt"/>
              </a:rPr>
              <a:t>Solution</a:t>
            </a:r>
            <a:r>
              <a:rPr lang="en-US" altLang="en-US" sz="2000" dirty="0">
                <a:latin typeface="+mn-lt"/>
              </a:rPr>
              <a:t>: 1. 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Clear all bits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except bits 0, 1,and 3</a:t>
            </a:r>
            <a:r>
              <a:rPr lang="en-US" altLang="en-US" sz="2000" dirty="0">
                <a:latin typeface="+mn-lt"/>
              </a:rPr>
              <a:t>. </a:t>
            </a:r>
          </a:p>
          <a:p>
            <a:pPr marL="0" indent="0" eaLnBrk="1" hangingPunct="1">
              <a:lnSpc>
                <a:spcPct val="110000"/>
              </a:lnSpc>
              <a:spcBef>
                <a:spcPct val="50000"/>
              </a:spcBef>
              <a:buClrTx/>
              <a:buNone/>
            </a:pPr>
            <a:r>
              <a:rPr lang="en-US" altLang="en-US" sz="2000" dirty="0">
                <a:latin typeface="+mn-lt"/>
              </a:rPr>
              <a:t>                       2. Then compare the result with 00001011 binary.</a:t>
            </a:r>
          </a:p>
        </p:txBody>
      </p:sp>
    </p:spTree>
    <p:extLst>
      <p:ext uri="{BB962C8B-B14F-4D97-AF65-F5344CB8AC3E}">
        <p14:creationId xmlns:p14="http://schemas.microsoft.com/office/powerpoint/2010/main" val="13073410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9AB106A-0D30-6C4C-B80C-4C66810ED15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Conditional </a:t>
            </a:r>
            <a:r>
              <a:rPr lang="en-US" altLang="en-US" sz="4000" b="1" dirty="0">
                <a:solidFill>
                  <a:schemeClr val="accent3"/>
                </a:solidFill>
              </a:rPr>
              <a:t>Jumps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896392"/>
            <a:ext cx="6477000" cy="4495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 Jumps Based On . . .</a:t>
            </a:r>
          </a:p>
          <a:p>
            <a:pPr lvl="1" eaLnBrk="1" hangingPunct="1"/>
            <a:r>
              <a:rPr lang="en-US" altLang="en-US" sz="2600" dirty="0"/>
              <a:t>Specific flags</a:t>
            </a:r>
          </a:p>
          <a:p>
            <a:pPr lvl="1" eaLnBrk="1" hangingPunct="1"/>
            <a:r>
              <a:rPr lang="en-US" altLang="en-US" sz="2600" dirty="0"/>
              <a:t>Equality</a:t>
            </a:r>
          </a:p>
          <a:p>
            <a:pPr lvl="1" eaLnBrk="1" hangingPunct="1"/>
            <a:r>
              <a:rPr lang="en-US" altLang="en-US" sz="2600" dirty="0"/>
              <a:t>Unsigned comparisons</a:t>
            </a:r>
          </a:p>
          <a:p>
            <a:pPr lvl="1" eaLnBrk="1" hangingPunct="1"/>
            <a:r>
              <a:rPr lang="en-US" altLang="en-US" sz="2600" dirty="0"/>
              <a:t>Signed Comparisons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 Applications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2800" b="1" dirty="0">
                <a:solidFill>
                  <a:schemeClr val="accent3"/>
                </a:solidFill>
              </a:rPr>
              <a:t> Search of an Array</a:t>
            </a:r>
          </a:p>
        </p:txBody>
      </p:sp>
    </p:spTree>
    <p:extLst>
      <p:ext uri="{BB962C8B-B14F-4D97-AF65-F5344CB8AC3E}">
        <p14:creationId xmlns:p14="http://schemas.microsoft.com/office/powerpoint/2010/main" val="5809308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B256668-D586-9E44-917D-05C8625C571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>
                <a:solidFill>
                  <a:schemeClr val="accent3"/>
                </a:solidFill>
              </a:rPr>
              <a:t>Search</a:t>
            </a:r>
            <a:r>
              <a:rPr lang="en-US" altLang="en-US" sz="4000" dirty="0"/>
              <a:t> of an Array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722" y="3766504"/>
            <a:ext cx="7696619" cy="25517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2535" y="1808672"/>
            <a:ext cx="9893145" cy="260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A common programming task is to </a:t>
            </a:r>
            <a:r>
              <a:rPr lang="en-US" sz="2200" b="1" u="sng" dirty="0">
                <a:solidFill>
                  <a:schemeClr val="accent3"/>
                </a:solidFill>
              </a:rPr>
              <a:t>search for values in an array </a:t>
            </a:r>
            <a:r>
              <a:rPr lang="en-US" dirty="0">
                <a:solidFill>
                  <a:srgbClr val="2F2A2B"/>
                </a:solidFill>
              </a:rPr>
              <a:t>that meet some criteria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Example</a:t>
            </a:r>
            <a:r>
              <a:rPr lang="en-US" dirty="0"/>
              <a:t>: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dirty="0"/>
              <a:t> The following program looks for the </a:t>
            </a:r>
            <a:r>
              <a:rPr lang="en-US" u="sng" dirty="0">
                <a:solidFill>
                  <a:schemeClr val="accent3"/>
                </a:solidFill>
              </a:rPr>
              <a:t>first nonzero value</a:t>
            </a:r>
            <a:r>
              <a:rPr lang="en-US" dirty="0">
                <a:solidFill>
                  <a:schemeClr val="accent3"/>
                </a:solidFill>
              </a:rPr>
              <a:t> in an array</a:t>
            </a:r>
            <a:r>
              <a:rPr lang="en-US" dirty="0"/>
              <a:t> of </a:t>
            </a:r>
            <a:r>
              <a:rPr lang="en-US" b="1" dirty="0"/>
              <a:t>16-bit integers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If</a:t>
            </a:r>
            <a:r>
              <a:rPr lang="en-US" dirty="0"/>
              <a:t> it </a:t>
            </a:r>
            <a:r>
              <a:rPr lang="en-US" dirty="0">
                <a:solidFill>
                  <a:schemeClr val="accent3"/>
                </a:solidFill>
              </a:rPr>
              <a:t>finds one</a:t>
            </a:r>
            <a:r>
              <a:rPr lang="en-US" dirty="0"/>
              <a:t>, it displays the value 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Otherwise</a:t>
            </a:r>
            <a:r>
              <a:rPr lang="en-US" dirty="0"/>
              <a:t>, </a:t>
            </a:r>
            <a:r>
              <a:rPr lang="en-US" dirty="0">
                <a:solidFill>
                  <a:schemeClr val="accent3"/>
                </a:solidFill>
              </a:rPr>
              <a:t>it displays </a:t>
            </a:r>
            <a:r>
              <a:rPr lang="en-US" dirty="0"/>
              <a:t>a message stating that a nonzero </a:t>
            </a:r>
            <a:r>
              <a:rPr lang="en-US" dirty="0">
                <a:solidFill>
                  <a:schemeClr val="accent3"/>
                </a:solidFill>
              </a:rPr>
              <a:t>value was not found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2F2A2B"/>
              </a:solidFill>
              <a:effectLst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10840" y="5227570"/>
            <a:ext cx="694944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56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2797E-CCDF-AF42-AC8A-5054DA54B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2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B256668-D586-9E44-917D-05C8625C571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US" altLang="en-US" sz="1600"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808" y="527879"/>
            <a:ext cx="8676367" cy="57909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38400" y="1004392"/>
            <a:ext cx="6949440" cy="566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8256" y="89116"/>
            <a:ext cx="7239584" cy="2883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6808" y="3004061"/>
            <a:ext cx="7709632" cy="100408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02327" y="4111991"/>
            <a:ext cx="8480595" cy="75438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197368" y="5107403"/>
            <a:ext cx="1620247" cy="11695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u="sng" dirty="0" err="1">
                <a:solidFill>
                  <a:schemeClr val="accent3"/>
                </a:solidFill>
                <a:latin typeface="Helvetica" charset="0"/>
              </a:rPr>
              <a:t>Crlf</a:t>
            </a:r>
            <a:r>
              <a:rPr lang="en-US" sz="1400" b="1" u="sng" dirty="0">
                <a:solidFill>
                  <a:schemeClr val="accent3"/>
                </a:solidFill>
                <a:latin typeface="Helvetica" charset="0"/>
              </a:rPr>
              <a:t>:</a:t>
            </a:r>
            <a:r>
              <a:rPr lang="en-US" sz="1400" dirty="0">
                <a:solidFill>
                  <a:schemeClr val="accent3"/>
                </a:solidFill>
                <a:latin typeface="Helvetica" charset="0"/>
              </a:rPr>
              <a:t> </a:t>
            </a:r>
          </a:p>
          <a:p>
            <a:r>
              <a:rPr lang="en-US" sz="1400" dirty="0">
                <a:solidFill>
                  <a:srgbClr val="2F2A2B"/>
                </a:solidFill>
                <a:latin typeface="Helvetica" charset="0"/>
              </a:rPr>
              <a:t>Writes an end-of-line sequence to the console window.</a:t>
            </a:r>
            <a:endParaRPr lang="en-US" sz="14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83130" y="5107403"/>
            <a:ext cx="1610958" cy="11695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u="sng" dirty="0" err="1">
                <a:solidFill>
                  <a:schemeClr val="accent3"/>
                </a:solidFill>
                <a:latin typeface="Helvetica" charset="0"/>
              </a:rPr>
              <a:t>WriteString</a:t>
            </a:r>
            <a:r>
              <a:rPr lang="en-US" sz="1400" dirty="0">
                <a:solidFill>
                  <a:srgbClr val="2F2A2B"/>
                </a:solidFill>
                <a:latin typeface="Helvetica" charset="0"/>
              </a:rPr>
              <a:t> Writes a </a:t>
            </a:r>
            <a:r>
              <a:rPr lang="en-US" sz="1400" b="1" dirty="0">
                <a:solidFill>
                  <a:srgbClr val="2F2A2B"/>
                </a:solidFill>
                <a:latin typeface="Helvetica" charset="0"/>
              </a:rPr>
              <a:t>null-terminated string </a:t>
            </a:r>
            <a:r>
              <a:rPr lang="en-US" sz="1400" dirty="0">
                <a:solidFill>
                  <a:srgbClr val="2F2A2B"/>
                </a:solidFill>
                <a:latin typeface="Helvetica" charset="0"/>
              </a:rPr>
              <a:t>to the console window.</a:t>
            </a:r>
            <a:endParaRPr lang="en-US" sz="14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39090" y="5107403"/>
            <a:ext cx="1740760" cy="11695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u="sng" dirty="0" err="1">
                <a:solidFill>
                  <a:schemeClr val="accent3"/>
                </a:solidFill>
                <a:latin typeface="Helvetica" charset="0"/>
              </a:rPr>
              <a:t>WriteInt</a:t>
            </a:r>
            <a:r>
              <a:rPr lang="en-US" sz="1400" b="1" u="sng" dirty="0">
                <a:solidFill>
                  <a:schemeClr val="accent3"/>
                </a:solidFill>
                <a:latin typeface="Helvetica" charset="0"/>
              </a:rPr>
              <a:t> </a:t>
            </a:r>
          </a:p>
          <a:p>
            <a:r>
              <a:rPr lang="en-US" sz="1400" dirty="0">
                <a:solidFill>
                  <a:srgbClr val="2F2A2B"/>
                </a:solidFill>
                <a:latin typeface="Helvetica" charset="0"/>
              </a:rPr>
              <a:t>Writes a </a:t>
            </a:r>
            <a:r>
              <a:rPr lang="en-US" sz="1400" b="1" dirty="0">
                <a:solidFill>
                  <a:srgbClr val="2F2A2B"/>
                </a:solidFill>
                <a:latin typeface="Helvetica" charset="0"/>
              </a:rPr>
              <a:t>signed</a:t>
            </a:r>
            <a:r>
              <a:rPr lang="en-US" sz="1400" dirty="0">
                <a:solidFill>
                  <a:srgbClr val="2F2A2B"/>
                </a:solidFill>
                <a:latin typeface="Helvetica" charset="0"/>
              </a:rPr>
              <a:t> 32-bit integer to the console window in decimal format.</a:t>
            </a:r>
            <a:endParaRPr lang="en-US" sz="14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5563" y="1341120"/>
            <a:ext cx="1673914" cy="5943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899861" y="1197389"/>
            <a:ext cx="1673914" cy="5943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11332" y="918448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Why use </a:t>
            </a:r>
            <a:r>
              <a:rPr lang="en-US" b="1" dirty="0" err="1">
                <a:solidFill>
                  <a:srgbClr val="00B050"/>
                </a:solidFill>
              </a:rPr>
              <a:t>ebx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/>
              <a:t>and not </a:t>
            </a:r>
            <a:r>
              <a:rPr lang="en-US" b="1" dirty="0" err="1">
                <a:solidFill>
                  <a:srgbClr val="00B050"/>
                </a:solidFill>
              </a:rPr>
              <a:t>esi</a:t>
            </a:r>
            <a:r>
              <a:rPr lang="en-US" b="1" dirty="0">
                <a:solidFill>
                  <a:srgbClr val="00B05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0641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92804" y="1943399"/>
            <a:ext cx="8347141" cy="4407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Boolean and Comparison Instructions</a:t>
            </a:r>
          </a:p>
          <a:p>
            <a:pPr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Conditional </a:t>
            </a:r>
            <a:r>
              <a:rPr lang="en-US" altLang="en-US" sz="2400" dirty="0">
                <a:solidFill>
                  <a:schemeClr val="accent3"/>
                </a:solidFill>
              </a:rPr>
              <a:t>Jumps</a:t>
            </a:r>
          </a:p>
          <a:p>
            <a:pPr>
              <a:buFont typeface="Arial" charset="0"/>
              <a:buChar char="•"/>
            </a:pPr>
            <a:r>
              <a:rPr lang="en-US" altLang="en-US" sz="3800" b="1" dirty="0"/>
              <a:t> Conditional </a:t>
            </a:r>
            <a:r>
              <a:rPr lang="en-US" altLang="en-US" sz="3800" b="1" dirty="0">
                <a:solidFill>
                  <a:schemeClr val="accent3"/>
                </a:solidFill>
              </a:rPr>
              <a:t>Structures</a:t>
            </a:r>
          </a:p>
          <a:p>
            <a:pPr>
              <a:buFont typeface="Arial" charset="0"/>
              <a:buChar char="•"/>
            </a:pPr>
            <a:r>
              <a:rPr lang="en-US" altLang="en-US" sz="2400" dirty="0"/>
              <a:t> Conditional </a:t>
            </a:r>
            <a:r>
              <a:rPr lang="en-US" altLang="en-US" sz="2400" dirty="0">
                <a:solidFill>
                  <a:schemeClr val="accent3"/>
                </a:solidFill>
              </a:rPr>
              <a:t>Control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chemeClr val="accent3"/>
                </a:solidFill>
              </a:rPr>
              <a:t>Flow </a:t>
            </a:r>
            <a:r>
              <a:rPr lang="en-US" altLang="en-US" sz="2400" u="sng" dirty="0">
                <a:solidFill>
                  <a:schemeClr val="accent3"/>
                </a:solidFill>
              </a:rPr>
              <a:t>Directives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49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477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A6672C8-ACB7-D94F-A954-91C24BE5A84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Conditional Structures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1526" y="1941163"/>
            <a:ext cx="5943600" cy="3048000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500" dirty="0"/>
              <a:t> </a:t>
            </a:r>
            <a:r>
              <a:rPr lang="en-US" altLang="en-US" sz="2500" b="1" dirty="0">
                <a:solidFill>
                  <a:schemeClr val="accent3"/>
                </a:solidFill>
              </a:rPr>
              <a:t>Block-Structured IF Statements</a:t>
            </a:r>
          </a:p>
          <a:p>
            <a:pPr lvl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2300" dirty="0"/>
              <a:t> Compound Expressions with AND</a:t>
            </a:r>
          </a:p>
          <a:p>
            <a:pPr lvl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2300" dirty="0"/>
              <a:t> Compound Expressions with OR</a:t>
            </a:r>
          </a:p>
          <a:p>
            <a:pPr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500" dirty="0"/>
              <a:t> WHILE Loops</a:t>
            </a:r>
          </a:p>
        </p:txBody>
      </p:sp>
    </p:spTree>
    <p:extLst>
      <p:ext uri="{BB962C8B-B14F-4D97-AF65-F5344CB8AC3E}">
        <p14:creationId xmlns:p14="http://schemas.microsoft.com/office/powerpoint/2010/main" val="476160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801EA3F-246B-F940-8690-29A40ED154F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Status Flags</a:t>
            </a:r>
            <a:r>
              <a:rPr lang="en-US" altLang="en-US" sz="4000" dirty="0"/>
              <a:t> - Review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2190" y="1893270"/>
            <a:ext cx="9923490" cy="47244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altLang="en-US" sz="1800" dirty="0"/>
              <a:t>The </a:t>
            </a:r>
            <a:r>
              <a:rPr lang="en-US" altLang="en-US" sz="1800" dirty="0">
                <a:solidFill>
                  <a:schemeClr val="accent3"/>
                </a:solidFill>
              </a:rPr>
              <a:t>Zero flag </a:t>
            </a:r>
            <a:r>
              <a:rPr lang="en-US" altLang="en-US" sz="1800" dirty="0"/>
              <a:t>is </a:t>
            </a:r>
            <a:r>
              <a:rPr lang="en-US" altLang="en-US" sz="1800" dirty="0">
                <a:solidFill>
                  <a:srgbClr val="C00000"/>
                </a:solidFill>
              </a:rPr>
              <a:t>set</a:t>
            </a:r>
            <a:r>
              <a:rPr lang="en-US" altLang="en-US" sz="1800" dirty="0"/>
              <a:t> when the result of an operation equals zero.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altLang="en-US" sz="1800" dirty="0"/>
              <a:t>The </a:t>
            </a:r>
            <a:r>
              <a:rPr lang="en-US" altLang="en-US" sz="1800" dirty="0">
                <a:solidFill>
                  <a:schemeClr val="accent3"/>
                </a:solidFill>
              </a:rPr>
              <a:t>Carry flag </a:t>
            </a:r>
            <a:r>
              <a:rPr lang="en-US" altLang="en-US" sz="1800" dirty="0"/>
              <a:t>is </a:t>
            </a:r>
            <a:r>
              <a:rPr lang="en-US" altLang="en-US" sz="1800" dirty="0">
                <a:solidFill>
                  <a:srgbClr val="C00000"/>
                </a:solidFill>
              </a:rPr>
              <a:t>set</a:t>
            </a:r>
            <a:r>
              <a:rPr lang="en-US" altLang="en-US" sz="1800" dirty="0"/>
              <a:t> when an instruction generates a result that is too large (or too small) for the destination operand.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altLang="en-US" sz="1800" dirty="0">
                <a:solidFill>
                  <a:schemeClr val="accent3"/>
                </a:solidFill>
              </a:rPr>
              <a:t>The Sign flag </a:t>
            </a:r>
            <a:r>
              <a:rPr lang="en-US" altLang="en-US" sz="1800" dirty="0"/>
              <a:t>is </a:t>
            </a:r>
            <a:r>
              <a:rPr lang="en-US" altLang="en-US" sz="1800" dirty="0">
                <a:solidFill>
                  <a:srgbClr val="C00000"/>
                </a:solidFill>
              </a:rPr>
              <a:t>set</a:t>
            </a:r>
            <a:r>
              <a:rPr lang="en-US" altLang="en-US" sz="1800" dirty="0"/>
              <a:t> if the destination operand is negative, and it is clear if the destination operand is positive.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altLang="en-US" sz="1800" dirty="0">
                <a:solidFill>
                  <a:schemeClr val="accent3"/>
                </a:solidFill>
              </a:rPr>
              <a:t>The Overflow flag </a:t>
            </a:r>
            <a:r>
              <a:rPr lang="en-US" altLang="en-US" sz="1800" dirty="0"/>
              <a:t>is </a:t>
            </a:r>
            <a:r>
              <a:rPr lang="en-US" altLang="en-US" sz="1800" dirty="0">
                <a:solidFill>
                  <a:srgbClr val="C00000"/>
                </a:solidFill>
              </a:rPr>
              <a:t>set</a:t>
            </a:r>
            <a:r>
              <a:rPr lang="en-US" altLang="en-US" sz="1800" dirty="0"/>
              <a:t> when an instruction generates an invalid signed result.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altLang="en-US" sz="1800" dirty="0">
                <a:solidFill>
                  <a:schemeClr val="accent3"/>
                </a:solidFill>
              </a:rPr>
              <a:t>The Parity flag </a:t>
            </a:r>
            <a:r>
              <a:rPr lang="en-US" altLang="en-US" sz="1800" dirty="0"/>
              <a:t>is </a:t>
            </a:r>
            <a:r>
              <a:rPr lang="en-US" altLang="en-US" sz="1800" dirty="0">
                <a:solidFill>
                  <a:srgbClr val="C00000"/>
                </a:solidFill>
              </a:rPr>
              <a:t>set</a:t>
            </a:r>
            <a:r>
              <a:rPr lang="en-US" altLang="en-US" sz="1800" dirty="0"/>
              <a:t> when an instruction generates an </a:t>
            </a:r>
            <a:r>
              <a:rPr lang="en-US" altLang="en-US" sz="1800" b="1" dirty="0"/>
              <a:t>even number </a:t>
            </a:r>
            <a:r>
              <a:rPr lang="en-US" altLang="en-US" sz="1800" dirty="0"/>
              <a:t>of </a:t>
            </a:r>
            <a:r>
              <a:rPr lang="en-US" altLang="en-US" sz="1800" b="1" dirty="0">
                <a:solidFill>
                  <a:schemeClr val="accent3"/>
                </a:solidFill>
              </a:rPr>
              <a:t>1</a:t>
            </a:r>
            <a:r>
              <a:rPr lang="en-US" altLang="en-US" sz="1800" dirty="0"/>
              <a:t> bits in the </a:t>
            </a:r>
            <a:r>
              <a:rPr lang="en-US" altLang="en-US" sz="1800" b="1" dirty="0"/>
              <a:t>low byte </a:t>
            </a:r>
            <a:r>
              <a:rPr lang="en-US" altLang="en-US" sz="1800" dirty="0"/>
              <a:t>of the destination operand.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en-US" altLang="en-US" sz="1800" dirty="0"/>
          </a:p>
          <a:p>
            <a:pPr eaLnBrk="1" hangingPunct="1">
              <a:lnSpc>
                <a:spcPct val="120000"/>
              </a:lnSpc>
              <a:buFont typeface="Arial" charset="0"/>
              <a:buChar char="•"/>
            </a:pP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68862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54764" y="1737360"/>
            <a:ext cx="9900916" cy="1295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accent3"/>
                </a:solidFill>
              </a:rPr>
              <a:t> conditional structure </a:t>
            </a:r>
            <a:r>
              <a:rPr lang="en-US" dirty="0">
                <a:solidFill>
                  <a:srgbClr val="2F2A2B"/>
                </a:solidFill>
              </a:rPr>
              <a:t>is defined to be one or more </a:t>
            </a:r>
            <a:r>
              <a:rPr lang="en-US" b="1" dirty="0">
                <a:solidFill>
                  <a:srgbClr val="C00000"/>
                </a:solidFill>
              </a:rPr>
              <a:t>conditional expressions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Those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conditional expressions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trigger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u="sng" dirty="0">
                <a:solidFill>
                  <a:srgbClr val="2F2A2B"/>
                </a:solidFill>
              </a:rPr>
              <a:t>a choice</a:t>
            </a:r>
            <a:r>
              <a:rPr lang="en-US" dirty="0">
                <a:solidFill>
                  <a:srgbClr val="2F2A2B"/>
                </a:solidFill>
              </a:rPr>
              <a:t> between different logical </a:t>
            </a:r>
            <a:r>
              <a:rPr lang="en-US" b="1" dirty="0">
                <a:solidFill>
                  <a:schemeClr val="accent3"/>
                </a:solidFill>
              </a:rPr>
              <a:t>branches</a:t>
            </a:r>
            <a:endParaRPr lang="en-US" dirty="0">
              <a:solidFill>
                <a:srgbClr val="2F2A2B"/>
              </a:solidFill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Each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3"/>
                </a:solidFill>
              </a:rPr>
              <a:t>branch</a:t>
            </a:r>
            <a:r>
              <a:rPr lang="en-US" b="1" dirty="0"/>
              <a:t> </a:t>
            </a:r>
            <a:r>
              <a:rPr lang="en-US" b="1" u="sng" dirty="0"/>
              <a:t>causes a different sequence of instructions </a:t>
            </a:r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execute</a:t>
            </a:r>
            <a:r>
              <a:rPr lang="en-US" dirty="0"/>
              <a:t>.</a:t>
            </a:r>
          </a:p>
        </p:txBody>
      </p:sp>
      <p:sp>
        <p:nvSpPr>
          <p:cNvPr id="491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A6672C8-ACB7-D94F-A954-91C24BE5A84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Conditional Structures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818" y="3230743"/>
            <a:ext cx="5788219" cy="28594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33600" y="3644784"/>
            <a:ext cx="248896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When the </a:t>
            </a:r>
            <a:r>
              <a:rPr lang="en-US" b="1" dirty="0">
                <a:solidFill>
                  <a:srgbClr val="00B050"/>
                </a:solidFill>
              </a:rPr>
              <a:t>condition </a:t>
            </a:r>
            <a:r>
              <a:rPr lang="en-US" dirty="0">
                <a:solidFill>
                  <a:srgbClr val="000000"/>
                </a:solidFill>
              </a:rPr>
              <a:t>is </a:t>
            </a:r>
            <a:r>
              <a:rPr lang="en-US" b="1" dirty="0">
                <a:solidFill>
                  <a:schemeClr val="accent3"/>
                </a:solidFill>
              </a:rPr>
              <a:t>true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u="sng" dirty="0">
                <a:solidFill>
                  <a:srgbClr val="000000"/>
                </a:solidFill>
              </a:rPr>
              <a:t>execute</a:t>
            </a:r>
            <a:r>
              <a:rPr lang="en-US" dirty="0">
                <a:solidFill>
                  <a:srgbClr val="000000"/>
                </a:solidFill>
              </a:rPr>
              <a:t> the </a:t>
            </a:r>
            <a:r>
              <a:rPr lang="en-US" b="1" dirty="0">
                <a:solidFill>
                  <a:srgbClr val="FFC000"/>
                </a:solidFill>
              </a:rPr>
              <a:t>body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When the </a:t>
            </a:r>
            <a:r>
              <a:rPr lang="en-US" b="1" dirty="0">
                <a:solidFill>
                  <a:srgbClr val="00B050"/>
                </a:solidFill>
              </a:rPr>
              <a:t>condition</a:t>
            </a:r>
            <a:r>
              <a:rPr lang="en-US" dirty="0"/>
              <a:t> is </a:t>
            </a:r>
            <a:r>
              <a:rPr lang="en-US" b="1" dirty="0">
                <a:solidFill>
                  <a:srgbClr val="C00000"/>
                </a:solidFill>
              </a:rPr>
              <a:t>false</a:t>
            </a:r>
            <a:r>
              <a:rPr lang="en-US" dirty="0"/>
              <a:t>, don't execute the </a:t>
            </a:r>
            <a:r>
              <a:rPr lang="en-US" b="1" dirty="0">
                <a:solidFill>
                  <a:srgbClr val="FFC000"/>
                </a:solidFill>
              </a:rPr>
              <a:t>body</a:t>
            </a:r>
            <a:r>
              <a:rPr lang="en-US" dirty="0"/>
              <a:t>, </a:t>
            </a:r>
            <a:r>
              <a:rPr lang="en-US" b="1" u="sng" dirty="0"/>
              <a:t>jump</a:t>
            </a:r>
            <a:r>
              <a:rPr lang="en-US" dirty="0"/>
              <a:t> over it. </a:t>
            </a:r>
          </a:p>
        </p:txBody>
      </p:sp>
    </p:spTree>
    <p:extLst>
      <p:ext uri="{BB962C8B-B14F-4D97-AF65-F5344CB8AC3E}">
        <p14:creationId xmlns:p14="http://schemas.microsoft.com/office/powerpoint/2010/main" val="1943681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6D791BB-611D-8146-9CE1-33A741E3D4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Block-Structured </a:t>
            </a:r>
            <a:r>
              <a:rPr lang="en-US" altLang="en-US" sz="4000" b="1" dirty="0">
                <a:solidFill>
                  <a:schemeClr val="accent3"/>
                </a:solidFill>
              </a:rPr>
              <a:t>IF Statements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6187" y="1919949"/>
            <a:ext cx="9680118" cy="2806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 An 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IF structure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imply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that 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a </a:t>
            </a:r>
            <a:r>
              <a:rPr lang="en-US" b="1" dirty="0" err="1">
                <a:solidFill>
                  <a:schemeClr val="accent3"/>
                </a:solidFill>
                <a:latin typeface="Helvetica" charset="0"/>
              </a:rPr>
              <a:t>boolean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 expression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is followed by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one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or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two lists of statements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: </a:t>
            </a:r>
          </a:p>
          <a:p>
            <a:pPr marL="285750" indent="-285750">
              <a:lnSpc>
                <a:spcPct val="14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effectLst/>
                <a:latin typeface="Helvetica" charset="0"/>
              </a:rPr>
              <a:t>Two types:</a:t>
            </a:r>
          </a:p>
          <a:p>
            <a:pPr lvl="1">
              <a:lnSpc>
                <a:spcPct val="140000"/>
              </a:lnSpc>
            </a:pPr>
            <a:r>
              <a:rPr lang="en-US" b="1" dirty="0">
                <a:solidFill>
                  <a:schemeClr val="accent3"/>
                </a:solidFill>
                <a:effectLst/>
                <a:latin typeface="Helvetica" charset="0"/>
              </a:rPr>
              <a:t>1. IF-Then</a:t>
            </a:r>
          </a:p>
          <a:p>
            <a:pPr marL="1200150" lvl="2" indent="-285750">
              <a:lnSpc>
                <a:spcPct val="140000"/>
              </a:lnSpc>
              <a:buFont typeface="Wingdings" charset="2"/>
              <a:buChar char="§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Statement/s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performed when the expression is </a:t>
            </a:r>
            <a:r>
              <a:rPr lang="en-US" dirty="0">
                <a:solidFill>
                  <a:srgbClr val="00B050"/>
                </a:solidFill>
                <a:latin typeface="Helvetica" charset="0"/>
              </a:rPr>
              <a:t>true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  <a:p>
            <a:pPr marL="1200150" lvl="2" indent="-285750">
              <a:lnSpc>
                <a:spcPct val="140000"/>
              </a:lnSpc>
              <a:buFont typeface="Wingdings" charset="2"/>
              <a:buChar char="§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Next statement/s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performed when the expression is </a:t>
            </a:r>
            <a:r>
              <a:rPr lang="en-US" dirty="0">
                <a:solidFill>
                  <a:srgbClr val="C00000"/>
                </a:solidFill>
                <a:latin typeface="Helvetica" charset="0"/>
              </a:rPr>
              <a:t>false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: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  <a:p>
            <a:pPr marL="1200150" lvl="2" indent="-285750">
              <a:lnSpc>
                <a:spcPct val="140000"/>
              </a:lnSpc>
              <a:buFont typeface="Wingdings" charset="2"/>
              <a:buChar char="§"/>
            </a:pP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768" y="2713753"/>
            <a:ext cx="3251420" cy="34621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119" y="4481889"/>
            <a:ext cx="3117954" cy="4899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11119" y="4989704"/>
            <a:ext cx="348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 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8951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6D791BB-611D-8146-9CE1-33A741E3D4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Block-Structured </a:t>
            </a:r>
            <a:r>
              <a:rPr lang="en-US" altLang="en-US" sz="4000" b="1" dirty="0">
                <a:solidFill>
                  <a:schemeClr val="accent3"/>
                </a:solidFill>
              </a:rPr>
              <a:t>IF Statements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787" y="3125146"/>
            <a:ext cx="3509905" cy="11740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86185" y="4299234"/>
            <a:ext cx="1335288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3"/>
                </a:solidFill>
                <a:latin typeface="Helvetica" charset="0"/>
              </a:rPr>
              <a:t>The </a:t>
            </a:r>
            <a:r>
              <a:rPr lang="en-US" sz="1400">
                <a:solidFill>
                  <a:schemeClr val="accent3"/>
                </a:solidFill>
                <a:latin typeface="Helvetica" charset="0"/>
              </a:rPr>
              <a:t>else part is </a:t>
            </a:r>
            <a:r>
              <a:rPr lang="en-US" sz="1400" dirty="0">
                <a:solidFill>
                  <a:schemeClr val="accent3"/>
                </a:solidFill>
                <a:latin typeface="Helvetica" charset="0"/>
              </a:rPr>
              <a:t>optional.</a:t>
            </a:r>
            <a:endParaRPr lang="en-US" sz="1400" dirty="0">
              <a:solidFill>
                <a:schemeClr val="accent3"/>
              </a:solidFill>
              <a:effectLst/>
              <a:latin typeface="Helvetic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512" y="2017505"/>
            <a:ext cx="2919823" cy="373411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59508" y="1748299"/>
            <a:ext cx="6940307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40000"/>
              </a:lnSpc>
            </a:pP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2. IF-Then-Else</a:t>
            </a:r>
          </a:p>
          <a:p>
            <a:pPr marL="1200150" lvl="2" indent="-285750">
              <a:lnSpc>
                <a:spcPct val="140000"/>
              </a:lnSpc>
              <a:buFont typeface="Wingdings" charset="2"/>
              <a:buChar char="§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Statement/s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performed when the expression is </a:t>
            </a:r>
            <a:r>
              <a:rPr lang="en-US" dirty="0">
                <a:solidFill>
                  <a:srgbClr val="00B050"/>
                </a:solidFill>
                <a:latin typeface="Helvetica" charset="0"/>
              </a:rPr>
              <a:t>true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</a:p>
          <a:p>
            <a:pPr marL="1200150" lvl="2" indent="-285750">
              <a:lnSpc>
                <a:spcPct val="140000"/>
              </a:lnSpc>
              <a:buFont typeface="Wingdings" charset="2"/>
              <a:buChar char="§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Another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performed when the expression is </a:t>
            </a:r>
            <a:r>
              <a:rPr lang="en-US" dirty="0">
                <a:solidFill>
                  <a:srgbClr val="C00000"/>
                </a:solidFill>
                <a:latin typeface="Helvetica" charset="0"/>
              </a:rPr>
              <a:t>false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6028371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6D791BB-611D-8146-9CE1-33A741E3D4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Block-Structured </a:t>
            </a:r>
            <a:r>
              <a:rPr lang="en-US" altLang="en-US" sz="4000" b="1" dirty="0">
                <a:solidFill>
                  <a:schemeClr val="accent3"/>
                </a:solidFill>
              </a:rPr>
              <a:t>IF Statements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1321868" y="2604966"/>
            <a:ext cx="9795309" cy="205287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IF statement is translated into assembly language with a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chemeClr val="accent3"/>
                </a:solidFill>
              </a:rPr>
              <a:t>CMP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instruction</a:t>
            </a:r>
            <a:r>
              <a:rPr lang="en-US" dirty="0">
                <a:solidFill>
                  <a:srgbClr val="2F2A2B"/>
                </a:solidFill>
              </a:rPr>
              <a:t> followed by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chemeClr val="accent3"/>
                </a:solidFill>
              </a:rPr>
              <a:t>Conditional jumps</a:t>
            </a:r>
            <a:r>
              <a:rPr lang="en-US" dirty="0">
                <a:solidFill>
                  <a:srgbClr val="2F2A2B"/>
                </a:solidFill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b="1" u="sng" dirty="0">
                <a:solidFill>
                  <a:srgbClr val="2F2A2B"/>
                </a:solidFill>
              </a:rPr>
              <a:t>When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b="1" dirty="0">
                <a:solidFill>
                  <a:srgbClr val="2F2A2B"/>
                </a:solidFill>
              </a:rPr>
              <a:t>op1</a:t>
            </a:r>
            <a:r>
              <a:rPr lang="en-US" dirty="0">
                <a:solidFill>
                  <a:srgbClr val="2F2A2B"/>
                </a:solidFill>
              </a:rPr>
              <a:t> or </a:t>
            </a:r>
            <a:r>
              <a:rPr lang="en-US" b="1" dirty="0">
                <a:solidFill>
                  <a:srgbClr val="2F2A2B"/>
                </a:solidFill>
              </a:rPr>
              <a:t>op2</a:t>
            </a:r>
            <a:r>
              <a:rPr lang="en-US" dirty="0">
                <a:solidFill>
                  <a:srgbClr val="2F2A2B"/>
                </a:solidFill>
              </a:rPr>
              <a:t> is a </a:t>
            </a:r>
            <a:r>
              <a:rPr lang="en-US" b="1" dirty="0">
                <a:solidFill>
                  <a:srgbClr val="C00000"/>
                </a:solidFill>
              </a:rPr>
              <a:t>memory operand </a:t>
            </a:r>
            <a:r>
              <a:rPr lang="en-US" dirty="0">
                <a:solidFill>
                  <a:srgbClr val="2F2A2B"/>
                </a:solidFill>
              </a:rPr>
              <a:t>(a variable),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2600" b="1" dirty="0">
                <a:solidFill>
                  <a:schemeClr val="tx1"/>
                </a:solidFill>
              </a:rPr>
              <a:t>One of them must be moved to </a:t>
            </a:r>
            <a:r>
              <a:rPr lang="en-US" sz="2600" b="1" dirty="0">
                <a:solidFill>
                  <a:schemeClr val="accent3"/>
                </a:solidFill>
              </a:rPr>
              <a:t>a register </a:t>
            </a:r>
            <a:r>
              <a:rPr lang="en-US" sz="2600" dirty="0">
                <a:solidFill>
                  <a:srgbClr val="2F2A2B"/>
                </a:solidFill>
              </a:rPr>
              <a:t>before executing </a:t>
            </a:r>
            <a:r>
              <a:rPr lang="en-US" sz="2600" b="1" dirty="0">
                <a:solidFill>
                  <a:schemeClr val="accent3"/>
                </a:solidFill>
              </a:rPr>
              <a:t>CMP</a:t>
            </a:r>
            <a:r>
              <a:rPr lang="en-US" sz="2600" dirty="0">
                <a:solidFill>
                  <a:srgbClr val="2F2A2B"/>
                </a:solidFill>
              </a:rPr>
              <a:t>.</a:t>
            </a:r>
            <a:endParaRPr lang="en-US" sz="2600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35577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CB969-DC49-8141-903D-7F7AAF8B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Block-Structured </a:t>
            </a:r>
            <a:r>
              <a:rPr lang="en-US" altLang="en-US" b="1" dirty="0">
                <a:solidFill>
                  <a:schemeClr val="accent3"/>
                </a:solidFill>
              </a:rPr>
              <a:t>IF Statements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9A1B8-734D-1047-8466-45FB776FE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8667B-8218-B04B-999E-0799801C4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1" y="1761068"/>
            <a:ext cx="2683516" cy="2857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3830C-5A13-FB4D-AEF3-3AC4B768C44A}"/>
              </a:ext>
            </a:extLst>
          </p:cNvPr>
          <p:cNvSpPr txBox="1"/>
          <p:nvPr/>
        </p:nvSpPr>
        <p:spPr>
          <a:xfrm>
            <a:off x="3430264" y="1989668"/>
            <a:ext cx="3148338" cy="2215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If</a:t>
            </a:r>
            <a:r>
              <a:rPr lang="en-US" sz="1500" dirty="0">
                <a:latin typeface="Courier" pitchFamily="2" charset="0"/>
              </a:rPr>
              <a:t> ( </a:t>
            </a:r>
            <a:r>
              <a:rPr lang="en-US" sz="15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 pitchFamily="2" charset="0"/>
              </a:rPr>
              <a:t>AX &gt; 10</a:t>
            </a:r>
            <a:r>
              <a:rPr lang="en-US" sz="1500" dirty="0">
                <a:latin typeface="Courier" pitchFamily="2" charset="0"/>
              </a:rPr>
              <a:t>){</a:t>
            </a:r>
          </a:p>
          <a:p>
            <a:r>
              <a:rPr lang="en-US" sz="1500" dirty="0">
                <a:latin typeface="Courier" pitchFamily="2" charset="0"/>
              </a:rPr>
              <a:t>       </a:t>
            </a:r>
            <a:r>
              <a:rPr lang="en-US" sz="1500" dirty="0">
                <a:solidFill>
                  <a:srgbClr val="FF0000"/>
                </a:solidFill>
                <a:latin typeface="Courier" pitchFamily="2" charset="0"/>
              </a:rPr>
              <a:t>//if block code</a:t>
            </a: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}</a:t>
            </a:r>
          </a:p>
          <a:p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else</a:t>
            </a:r>
            <a:r>
              <a:rPr lang="en-US" sz="1500" dirty="0">
                <a:latin typeface="Courier" pitchFamily="2" charset="0"/>
              </a:rPr>
              <a:t>{</a:t>
            </a:r>
          </a:p>
          <a:p>
            <a:r>
              <a:rPr lang="en-US" sz="1500" dirty="0">
                <a:latin typeface="Courier" pitchFamily="2" charset="0"/>
              </a:rPr>
              <a:t>       </a:t>
            </a:r>
            <a:r>
              <a:rPr lang="en-US" sz="1500" dirty="0">
                <a:solidFill>
                  <a:srgbClr val="FF0000"/>
                </a:solidFill>
                <a:latin typeface="Courier" pitchFamily="2" charset="0"/>
              </a:rPr>
              <a:t>//else block code</a:t>
            </a: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}</a:t>
            </a:r>
          </a:p>
          <a:p>
            <a:r>
              <a:rPr lang="en-US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4318766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CB969-DC49-8141-903D-7F7AAF8B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Block-Structured </a:t>
            </a:r>
            <a:r>
              <a:rPr lang="en-US" altLang="en-US" b="1" dirty="0">
                <a:solidFill>
                  <a:schemeClr val="accent3"/>
                </a:solidFill>
              </a:rPr>
              <a:t>IF Statements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B8F06-199A-CD49-9982-6F1428F61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600" y="1761068"/>
            <a:ext cx="4851400" cy="4097866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CMP AX, 10</a:t>
            </a:r>
          </a:p>
          <a:p>
            <a:r>
              <a:rPr lang="en-US" dirty="0">
                <a:solidFill>
                  <a:srgbClr val="FF0000"/>
                </a:solidFill>
              </a:rPr>
              <a:t>Jump (conditional) to ELSE if (AX&gt;10) is FALSE</a:t>
            </a:r>
          </a:p>
          <a:p>
            <a:r>
              <a:rPr lang="en-US" dirty="0"/>
              <a:t>// if block code</a:t>
            </a:r>
          </a:p>
          <a:p>
            <a:endParaRPr lang="en-US" dirty="0"/>
          </a:p>
          <a:p>
            <a:r>
              <a:rPr lang="en-US" dirty="0"/>
              <a:t>Label: </a:t>
            </a:r>
          </a:p>
          <a:p>
            <a:pPr marL="201168" lvl="1" indent="0">
              <a:buNone/>
            </a:pPr>
            <a:r>
              <a:rPr lang="en-US" dirty="0"/>
              <a:t>    // ELSE block code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9A1B8-734D-1047-8466-45FB776FE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8667B-8218-B04B-999E-0799801C4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1" y="1761068"/>
            <a:ext cx="2683516" cy="2857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3830C-5A13-FB4D-AEF3-3AC4B768C44A}"/>
              </a:ext>
            </a:extLst>
          </p:cNvPr>
          <p:cNvSpPr txBox="1"/>
          <p:nvPr/>
        </p:nvSpPr>
        <p:spPr>
          <a:xfrm>
            <a:off x="3430264" y="1989668"/>
            <a:ext cx="3148338" cy="2215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If</a:t>
            </a:r>
            <a:r>
              <a:rPr lang="en-US" sz="1500" dirty="0">
                <a:latin typeface="Courier" pitchFamily="2" charset="0"/>
              </a:rPr>
              <a:t> ( </a:t>
            </a:r>
            <a:r>
              <a:rPr lang="en-US" sz="15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 pitchFamily="2" charset="0"/>
              </a:rPr>
              <a:t>AX &gt; 10</a:t>
            </a:r>
            <a:r>
              <a:rPr lang="en-US" sz="1500" dirty="0">
                <a:latin typeface="Courier" pitchFamily="2" charset="0"/>
              </a:rPr>
              <a:t>){</a:t>
            </a:r>
          </a:p>
          <a:p>
            <a:r>
              <a:rPr lang="en-US" sz="1500" dirty="0">
                <a:latin typeface="Courier" pitchFamily="2" charset="0"/>
              </a:rPr>
              <a:t>       </a:t>
            </a:r>
            <a:r>
              <a:rPr lang="en-US" sz="1500" dirty="0">
                <a:solidFill>
                  <a:srgbClr val="FF0000"/>
                </a:solidFill>
                <a:latin typeface="Courier" pitchFamily="2" charset="0"/>
              </a:rPr>
              <a:t>//if block code</a:t>
            </a: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}</a:t>
            </a:r>
          </a:p>
          <a:p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else</a:t>
            </a:r>
            <a:r>
              <a:rPr lang="en-US" sz="1500" dirty="0">
                <a:latin typeface="Courier" pitchFamily="2" charset="0"/>
              </a:rPr>
              <a:t>{</a:t>
            </a:r>
          </a:p>
          <a:p>
            <a:r>
              <a:rPr lang="en-US" sz="1500" dirty="0">
                <a:latin typeface="Courier" pitchFamily="2" charset="0"/>
              </a:rPr>
              <a:t>       </a:t>
            </a:r>
            <a:r>
              <a:rPr lang="en-US" sz="1500" dirty="0">
                <a:solidFill>
                  <a:srgbClr val="FF0000"/>
                </a:solidFill>
                <a:latin typeface="Courier" pitchFamily="2" charset="0"/>
              </a:rPr>
              <a:t>//else block code</a:t>
            </a: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}</a:t>
            </a:r>
          </a:p>
          <a:p>
            <a:r>
              <a:rPr lang="en-US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2621188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CB969-DC49-8141-903D-7F7AAF8B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Block-Structured </a:t>
            </a:r>
            <a:r>
              <a:rPr lang="en-US" altLang="en-US" b="1" dirty="0">
                <a:solidFill>
                  <a:schemeClr val="accent3"/>
                </a:solidFill>
              </a:rPr>
              <a:t>IF Statements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B8F06-199A-CD49-9982-6F1428F61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600" y="1761068"/>
            <a:ext cx="4851400" cy="4097866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CMP AX, 10</a:t>
            </a:r>
          </a:p>
          <a:p>
            <a:r>
              <a:rPr lang="en-US" dirty="0">
                <a:solidFill>
                  <a:srgbClr val="FF0000"/>
                </a:solidFill>
              </a:rPr>
              <a:t>Jump (conditional) to ELSE if (AX&gt;10) is FALSE</a:t>
            </a:r>
          </a:p>
          <a:p>
            <a:r>
              <a:rPr lang="en-US" dirty="0"/>
              <a:t>// if block code</a:t>
            </a:r>
          </a:p>
          <a:p>
            <a:endParaRPr lang="en-US" dirty="0"/>
          </a:p>
          <a:p>
            <a:r>
              <a:rPr lang="en-US" dirty="0"/>
              <a:t>Label: </a:t>
            </a:r>
          </a:p>
          <a:p>
            <a:pPr marL="201168" lvl="1" indent="0">
              <a:buNone/>
            </a:pPr>
            <a:r>
              <a:rPr lang="en-US" dirty="0"/>
              <a:t>    // ELSE block code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9A1B8-734D-1047-8466-45FB776FE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8667B-8218-B04B-999E-0799801C4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1" y="1761068"/>
            <a:ext cx="2683516" cy="2857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3830C-5A13-FB4D-AEF3-3AC4B768C44A}"/>
              </a:ext>
            </a:extLst>
          </p:cNvPr>
          <p:cNvSpPr txBox="1"/>
          <p:nvPr/>
        </p:nvSpPr>
        <p:spPr>
          <a:xfrm>
            <a:off x="3430264" y="1989668"/>
            <a:ext cx="3148338" cy="2215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If</a:t>
            </a:r>
            <a:r>
              <a:rPr lang="en-US" sz="1500" dirty="0">
                <a:latin typeface="Courier" pitchFamily="2" charset="0"/>
              </a:rPr>
              <a:t> ( </a:t>
            </a:r>
            <a:r>
              <a:rPr lang="en-US" sz="15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 pitchFamily="2" charset="0"/>
              </a:rPr>
              <a:t>AX &gt; 10</a:t>
            </a:r>
            <a:r>
              <a:rPr lang="en-US" sz="1500" dirty="0">
                <a:latin typeface="Courier" pitchFamily="2" charset="0"/>
              </a:rPr>
              <a:t>){</a:t>
            </a:r>
          </a:p>
          <a:p>
            <a:r>
              <a:rPr lang="en-US" sz="1500" dirty="0">
                <a:latin typeface="Courier" pitchFamily="2" charset="0"/>
              </a:rPr>
              <a:t>       </a:t>
            </a:r>
            <a:r>
              <a:rPr lang="en-US" sz="1500" dirty="0">
                <a:solidFill>
                  <a:srgbClr val="FF0000"/>
                </a:solidFill>
                <a:latin typeface="Courier" pitchFamily="2" charset="0"/>
              </a:rPr>
              <a:t>//if block code</a:t>
            </a: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}</a:t>
            </a:r>
          </a:p>
          <a:p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else</a:t>
            </a:r>
            <a:r>
              <a:rPr lang="en-US" sz="1500" dirty="0">
                <a:latin typeface="Courier" pitchFamily="2" charset="0"/>
              </a:rPr>
              <a:t>{</a:t>
            </a:r>
          </a:p>
          <a:p>
            <a:r>
              <a:rPr lang="en-US" sz="1500" dirty="0">
                <a:latin typeface="Courier" pitchFamily="2" charset="0"/>
              </a:rPr>
              <a:t>       </a:t>
            </a:r>
            <a:r>
              <a:rPr lang="en-US" sz="1500" dirty="0">
                <a:solidFill>
                  <a:srgbClr val="FF0000"/>
                </a:solidFill>
                <a:latin typeface="Courier" pitchFamily="2" charset="0"/>
              </a:rPr>
              <a:t>//else block code</a:t>
            </a: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}</a:t>
            </a:r>
          </a:p>
          <a:p>
            <a:r>
              <a:rPr lang="en-US" dirty="0"/>
              <a:t> 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B8C07-D74D-B648-840D-4F2933E6584E}"/>
              </a:ext>
            </a:extLst>
          </p:cNvPr>
          <p:cNvSpPr txBox="1"/>
          <p:nvPr/>
        </p:nvSpPr>
        <p:spPr>
          <a:xfrm>
            <a:off x="2768600" y="51054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Problem! : Conditional Jumps trigger when CONDITION is TRUE!</a:t>
            </a:r>
          </a:p>
        </p:txBody>
      </p:sp>
    </p:spTree>
    <p:extLst>
      <p:ext uri="{BB962C8B-B14F-4D97-AF65-F5344CB8AC3E}">
        <p14:creationId xmlns:p14="http://schemas.microsoft.com/office/powerpoint/2010/main" val="18247632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CB969-DC49-8141-903D-7F7AAF8B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Block-Structured </a:t>
            </a:r>
            <a:r>
              <a:rPr lang="en-US" altLang="en-US" b="1" dirty="0">
                <a:solidFill>
                  <a:schemeClr val="accent3"/>
                </a:solidFill>
              </a:rPr>
              <a:t>IF Statements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B8F06-199A-CD49-9982-6F1428F61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600" y="1761068"/>
            <a:ext cx="4851400" cy="4097866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CMP AX, 10</a:t>
            </a:r>
          </a:p>
          <a:p>
            <a:r>
              <a:rPr lang="en-US" dirty="0">
                <a:solidFill>
                  <a:srgbClr val="FF0000"/>
                </a:solidFill>
              </a:rPr>
              <a:t>Jump (conditional) to ELSE if (AX&gt;10) is FALSE</a:t>
            </a:r>
          </a:p>
          <a:p>
            <a:r>
              <a:rPr lang="en-US" dirty="0"/>
              <a:t>// if block code</a:t>
            </a:r>
          </a:p>
          <a:p>
            <a:endParaRPr lang="en-US" dirty="0"/>
          </a:p>
          <a:p>
            <a:r>
              <a:rPr lang="en-US" dirty="0"/>
              <a:t>Label: </a:t>
            </a:r>
          </a:p>
          <a:p>
            <a:pPr marL="201168" lvl="1" indent="0">
              <a:buNone/>
            </a:pPr>
            <a:r>
              <a:rPr lang="en-US" dirty="0"/>
              <a:t>    // ELSE block code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9A1B8-734D-1047-8466-45FB776FE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8667B-8218-B04B-999E-0799801C4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1" y="1761068"/>
            <a:ext cx="2683516" cy="2857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3830C-5A13-FB4D-AEF3-3AC4B768C44A}"/>
              </a:ext>
            </a:extLst>
          </p:cNvPr>
          <p:cNvSpPr txBox="1"/>
          <p:nvPr/>
        </p:nvSpPr>
        <p:spPr>
          <a:xfrm>
            <a:off x="3430264" y="1989668"/>
            <a:ext cx="3148338" cy="2215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If</a:t>
            </a:r>
            <a:r>
              <a:rPr lang="en-US" sz="1500" dirty="0">
                <a:latin typeface="Courier" pitchFamily="2" charset="0"/>
              </a:rPr>
              <a:t> ( </a:t>
            </a:r>
            <a:r>
              <a:rPr lang="en-US" sz="15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 pitchFamily="2" charset="0"/>
              </a:rPr>
              <a:t>AX &gt; 10</a:t>
            </a:r>
            <a:r>
              <a:rPr lang="en-US" sz="1500" dirty="0">
                <a:latin typeface="Courier" pitchFamily="2" charset="0"/>
              </a:rPr>
              <a:t>){</a:t>
            </a:r>
          </a:p>
          <a:p>
            <a:r>
              <a:rPr lang="en-US" sz="1500" dirty="0">
                <a:latin typeface="Courier" pitchFamily="2" charset="0"/>
              </a:rPr>
              <a:t>       </a:t>
            </a:r>
            <a:r>
              <a:rPr lang="en-US" sz="1500" dirty="0">
                <a:solidFill>
                  <a:srgbClr val="FF0000"/>
                </a:solidFill>
                <a:latin typeface="Courier" pitchFamily="2" charset="0"/>
              </a:rPr>
              <a:t>//if block code</a:t>
            </a: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}</a:t>
            </a:r>
          </a:p>
          <a:p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else</a:t>
            </a:r>
            <a:r>
              <a:rPr lang="en-US" sz="1500" dirty="0">
                <a:latin typeface="Courier" pitchFamily="2" charset="0"/>
              </a:rPr>
              <a:t>{</a:t>
            </a:r>
          </a:p>
          <a:p>
            <a:r>
              <a:rPr lang="en-US" sz="1500" dirty="0">
                <a:latin typeface="Courier" pitchFamily="2" charset="0"/>
              </a:rPr>
              <a:t>       </a:t>
            </a:r>
            <a:r>
              <a:rPr lang="en-US" sz="1500" dirty="0">
                <a:solidFill>
                  <a:srgbClr val="FF0000"/>
                </a:solidFill>
                <a:latin typeface="Courier" pitchFamily="2" charset="0"/>
              </a:rPr>
              <a:t>//else block code</a:t>
            </a: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}</a:t>
            </a:r>
          </a:p>
          <a:p>
            <a:r>
              <a:rPr lang="en-US" dirty="0"/>
              <a:t> 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B8C07-D74D-B648-840D-4F2933E6584E}"/>
              </a:ext>
            </a:extLst>
          </p:cNvPr>
          <p:cNvSpPr txBox="1"/>
          <p:nvPr/>
        </p:nvSpPr>
        <p:spPr>
          <a:xfrm>
            <a:off x="2768600" y="51054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 : </a:t>
            </a:r>
            <a:r>
              <a:rPr lang="en-US" dirty="0">
                <a:solidFill>
                  <a:srgbClr val="FF0000"/>
                </a:solidFill>
              </a:rPr>
              <a:t>Negate the condition</a:t>
            </a:r>
          </a:p>
          <a:p>
            <a:r>
              <a:rPr lang="en-US" dirty="0"/>
              <a:t>Now, it can jump when condition is TRUE. </a:t>
            </a:r>
          </a:p>
        </p:txBody>
      </p:sp>
    </p:spTree>
    <p:extLst>
      <p:ext uri="{BB962C8B-B14F-4D97-AF65-F5344CB8AC3E}">
        <p14:creationId xmlns:p14="http://schemas.microsoft.com/office/powerpoint/2010/main" val="5271479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6D791BB-611D-8146-9CE1-33A741E3D4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Block-Structured </a:t>
            </a:r>
            <a:r>
              <a:rPr lang="en-US" altLang="en-US" sz="4000" b="1" dirty="0">
                <a:solidFill>
                  <a:schemeClr val="accent3"/>
                </a:solidFill>
              </a:rPr>
              <a:t>IF Statements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175" y="2368022"/>
            <a:ext cx="2646611" cy="28425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291193" y="2726660"/>
            <a:ext cx="7516149" cy="2585323"/>
            <a:chOff x="1291193" y="2469988"/>
            <a:chExt cx="7516149" cy="2585323"/>
          </a:xfrm>
        </p:grpSpPr>
        <p:grpSp>
          <p:nvGrpSpPr>
            <p:cNvPr id="2" name="Group 1"/>
            <p:cNvGrpSpPr/>
            <p:nvPr/>
          </p:nvGrpSpPr>
          <p:grpSpPr>
            <a:xfrm>
              <a:off x="1291193" y="2469988"/>
              <a:ext cx="7516149" cy="2585323"/>
              <a:chOff x="1800331" y="3805243"/>
              <a:chExt cx="7516149" cy="2585323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800331" y="3805243"/>
                <a:ext cx="3011134" cy="258532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sz="1700" dirty="0">
                    <a:solidFill>
                      <a:srgbClr val="000000"/>
                    </a:solidFill>
                  </a:rPr>
                  <a:t>When the </a:t>
                </a:r>
                <a:r>
                  <a:rPr lang="en-US" sz="1700" b="1" dirty="0">
                    <a:solidFill>
                      <a:srgbClr val="00B050"/>
                    </a:solidFill>
                  </a:rPr>
                  <a:t>condition </a:t>
                </a:r>
                <a:r>
                  <a:rPr lang="en-US" sz="1700" dirty="0">
                    <a:solidFill>
                      <a:srgbClr val="000000"/>
                    </a:solidFill>
                  </a:rPr>
                  <a:t>is </a:t>
                </a:r>
                <a:r>
                  <a:rPr lang="en-US" sz="1700" b="1" dirty="0">
                    <a:solidFill>
                      <a:schemeClr val="accent3"/>
                    </a:solidFill>
                  </a:rPr>
                  <a:t>true</a:t>
                </a:r>
                <a:r>
                  <a:rPr lang="en-US" sz="1700" dirty="0">
                    <a:solidFill>
                      <a:srgbClr val="000000"/>
                    </a:solidFill>
                  </a:rPr>
                  <a:t>, </a:t>
                </a:r>
                <a:r>
                  <a:rPr lang="en-US" sz="1700" b="1" u="sng" dirty="0">
                    <a:solidFill>
                      <a:srgbClr val="000000"/>
                    </a:solidFill>
                  </a:rPr>
                  <a:t>execute</a:t>
                </a:r>
                <a:r>
                  <a:rPr lang="en-US" sz="1700" dirty="0">
                    <a:solidFill>
                      <a:srgbClr val="000000"/>
                    </a:solidFill>
                  </a:rPr>
                  <a:t> the </a:t>
                </a:r>
                <a:r>
                  <a:rPr lang="en-US" sz="1700" b="1" dirty="0">
                    <a:solidFill>
                      <a:srgbClr val="FFC000"/>
                    </a:solidFill>
                  </a:rPr>
                  <a:t>body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sz="1700" dirty="0"/>
                  <a:t>When the </a:t>
                </a:r>
                <a:r>
                  <a:rPr lang="en-US" sz="1700" b="1" dirty="0">
                    <a:solidFill>
                      <a:srgbClr val="00B050"/>
                    </a:solidFill>
                  </a:rPr>
                  <a:t>condition</a:t>
                </a:r>
                <a:r>
                  <a:rPr lang="en-US" sz="1700" dirty="0"/>
                  <a:t> is </a:t>
                </a:r>
                <a:r>
                  <a:rPr lang="en-US" sz="1700" b="1" dirty="0">
                    <a:solidFill>
                      <a:srgbClr val="C00000"/>
                    </a:solidFill>
                  </a:rPr>
                  <a:t>false</a:t>
                </a:r>
                <a:r>
                  <a:rPr lang="en-US" sz="1700" dirty="0"/>
                  <a:t>, don't execute the </a:t>
                </a:r>
                <a:r>
                  <a:rPr lang="en-US" sz="1700" b="1" dirty="0">
                    <a:solidFill>
                      <a:srgbClr val="FFC000"/>
                    </a:solidFill>
                  </a:rPr>
                  <a:t>body</a:t>
                </a:r>
                <a:r>
                  <a:rPr lang="en-US" sz="1700" dirty="0"/>
                  <a:t>, </a:t>
                </a:r>
                <a:r>
                  <a:rPr lang="en-US" sz="2400" b="1" u="sng" dirty="0">
                    <a:solidFill>
                      <a:srgbClr val="C00000"/>
                    </a:solidFill>
                  </a:rPr>
                  <a:t>jump</a:t>
                </a:r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over it. 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sz="1700" dirty="0">
                    <a:solidFill>
                      <a:srgbClr val="000000"/>
                    </a:solidFill>
                  </a:rPr>
                  <a:t>This is the </a:t>
                </a:r>
                <a:r>
                  <a:rPr lang="en-US" sz="1700" b="1" i="1" dirty="0">
                    <a:solidFill>
                      <a:srgbClr val="C00000"/>
                    </a:solidFill>
                  </a:rPr>
                  <a:t>jump</a:t>
                </a:r>
                <a:r>
                  <a:rPr lang="en-US" sz="1700" dirty="0">
                    <a:solidFill>
                      <a:srgbClr val="000000"/>
                    </a:solidFill>
                  </a:rPr>
                  <a:t> case</a:t>
                </a:r>
                <a:endParaRPr lang="en-US" sz="1700" dirty="0"/>
              </a:p>
            </p:txBody>
          </p:sp>
          <p:cxnSp>
            <p:nvCxnSpPr>
              <p:cNvPr id="3" name="Straight Arrow Connector 2"/>
              <p:cNvCxnSpPr/>
              <p:nvPr/>
            </p:nvCxnSpPr>
            <p:spPr>
              <a:xfrm flipV="1">
                <a:off x="4832131" y="4880573"/>
                <a:ext cx="561432" cy="40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Rectangle 3"/>
              <p:cNvSpPr/>
              <p:nvPr/>
            </p:nvSpPr>
            <p:spPr>
              <a:xfrm>
                <a:off x="5427242" y="4695907"/>
                <a:ext cx="388923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Thus, </a:t>
                </a:r>
                <a:r>
                  <a:rPr lang="en-US" b="1" dirty="0">
                    <a:solidFill>
                      <a:srgbClr val="C00000"/>
                    </a:solidFill>
                  </a:rPr>
                  <a:t>jump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</a:rPr>
                  <a:t>when the </a:t>
                </a:r>
                <a:r>
                  <a:rPr lang="en-US" b="1" u="sng" dirty="0">
                    <a:solidFill>
                      <a:srgbClr val="000000"/>
                    </a:solidFill>
                  </a:rPr>
                  <a:t>condition</a:t>
                </a:r>
                <a:r>
                  <a:rPr lang="en-US" dirty="0">
                    <a:solidFill>
                      <a:srgbClr val="000000"/>
                    </a:solidFill>
                  </a:rPr>
                  <a:t> is </a:t>
                </a:r>
                <a:r>
                  <a:rPr lang="en-US" b="1" dirty="0">
                    <a:solidFill>
                      <a:srgbClr val="C00000"/>
                    </a:solidFill>
                  </a:rPr>
                  <a:t>false</a:t>
                </a:r>
                <a:r>
                  <a:rPr lang="en-US" dirty="0">
                    <a:solidFill>
                      <a:srgbClr val="000000"/>
                    </a:solidFill>
                  </a:rPr>
                  <a:t>.</a:t>
                </a:r>
                <a:endParaRPr lang="en-US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6378881" y="367450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</a:rPr>
                <a:t>🗝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5150215" y="5028301"/>
            <a:ext cx="35079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" charset="0"/>
              </a:rPr>
              <a:t>- x86 Jump instructions </a:t>
            </a:r>
            <a:r>
              <a:rPr lang="en-US" b="1" u="sng" dirty="0">
                <a:solidFill>
                  <a:srgbClr val="000000"/>
                </a:solidFill>
                <a:latin typeface="Times" charset="0"/>
              </a:rPr>
              <a:t>jump </a:t>
            </a:r>
          </a:p>
          <a:p>
            <a:r>
              <a:rPr lang="en-US" dirty="0">
                <a:solidFill>
                  <a:srgbClr val="000000"/>
                </a:solidFill>
                <a:latin typeface="Times" charset="0"/>
              </a:rPr>
              <a:t>when the </a:t>
            </a:r>
            <a:r>
              <a:rPr lang="en-US" b="1" dirty="0">
                <a:solidFill>
                  <a:srgbClr val="00B050"/>
                </a:solidFill>
                <a:latin typeface="Times" charset="0"/>
              </a:rPr>
              <a:t>condition</a:t>
            </a:r>
            <a:r>
              <a:rPr lang="en-US" dirty="0">
                <a:solidFill>
                  <a:srgbClr val="000000"/>
                </a:solidFill>
                <a:latin typeface="Times" charset="0"/>
              </a:rPr>
              <a:t> is </a:t>
            </a:r>
            <a:r>
              <a:rPr lang="en-US" b="1" dirty="0">
                <a:solidFill>
                  <a:schemeClr val="accent3"/>
                </a:solidFill>
                <a:latin typeface="Times" charset="0"/>
              </a:rPr>
              <a:t>true</a:t>
            </a:r>
          </a:p>
          <a:p>
            <a:r>
              <a:rPr lang="en-US" dirty="0">
                <a:solidFill>
                  <a:srgbClr val="000000"/>
                </a:solidFill>
                <a:latin typeface="Times" charset="0"/>
              </a:rPr>
              <a:t>- </a:t>
            </a:r>
            <a:r>
              <a:rPr lang="en-US" dirty="0"/>
              <a:t>Thus, we often need to </a:t>
            </a:r>
            <a:r>
              <a:rPr lang="en-US" b="1" dirty="0">
                <a:solidFill>
                  <a:srgbClr val="FF0000"/>
                </a:solidFill>
              </a:rPr>
              <a:t>reverse</a:t>
            </a:r>
            <a:r>
              <a:rPr lang="en-US" dirty="0"/>
              <a:t> the </a:t>
            </a:r>
            <a:r>
              <a:rPr lang="en-US" b="1" dirty="0">
                <a:solidFill>
                  <a:srgbClr val="00B050"/>
                </a:solidFill>
              </a:rPr>
              <a:t>condition</a:t>
            </a:r>
            <a:r>
              <a:rPr lang="en-US" dirty="0"/>
              <a:t>.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623474" y="4428771"/>
            <a:ext cx="423" cy="5191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21788" y="45095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24585" y="3432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720614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6D791BB-611D-8146-9CE1-33A741E3D4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Block-Structured </a:t>
            </a:r>
            <a:r>
              <a:rPr lang="en-US" altLang="en-US" sz="4000" b="1" dirty="0">
                <a:solidFill>
                  <a:schemeClr val="accent3"/>
                </a:solidFill>
              </a:rPr>
              <a:t>IF Statements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1300109" y="1948217"/>
            <a:ext cx="1020207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How to </a:t>
            </a:r>
            <a:r>
              <a:rPr lang="en-US" sz="2400" b="1" dirty="0">
                <a:solidFill>
                  <a:srgbClr val="FF0000"/>
                </a:solidFill>
              </a:rPr>
              <a:t>reverse</a:t>
            </a:r>
            <a:r>
              <a:rPr lang="en-US" sz="2400" dirty="0"/>
              <a:t> a </a:t>
            </a:r>
            <a:r>
              <a:rPr lang="en-US" sz="2400" b="1" dirty="0">
                <a:solidFill>
                  <a:srgbClr val="00B050"/>
                </a:solidFill>
              </a:rPr>
              <a:t>condition</a:t>
            </a:r>
            <a:r>
              <a:rPr lang="en-US" sz="2400" dirty="0"/>
              <a:t>?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b="1" dirty="0"/>
              <a:t>Using </a:t>
            </a:r>
            <a:r>
              <a:rPr lang="en-US" b="1" dirty="0" err="1"/>
              <a:t>DeMorgan's</a:t>
            </a:r>
            <a:r>
              <a:rPr lang="en-US" b="1" dirty="0"/>
              <a:t> Law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000000"/>
                </a:solidFill>
              </a:rPr>
              <a:t>In order to branch on a </a:t>
            </a:r>
            <a:r>
              <a:rPr lang="en-US" b="1" u="sng" dirty="0">
                <a:solidFill>
                  <a:srgbClr val="FF0000"/>
                </a:solidFill>
              </a:rPr>
              <a:t>negated</a:t>
            </a:r>
            <a:r>
              <a:rPr lang="en-US" dirty="0">
                <a:solidFill>
                  <a:srgbClr val="000000"/>
                </a:solidFill>
              </a:rPr>
              <a:t> condition, we need to know </a:t>
            </a:r>
            <a:r>
              <a:rPr lang="en-US" b="1" u="sng" dirty="0">
                <a:solidFill>
                  <a:srgbClr val="FF0000"/>
                </a:solidFill>
              </a:rPr>
              <a:t>the negation </a:t>
            </a:r>
            <a:r>
              <a:rPr lang="en-US" dirty="0">
                <a:solidFill>
                  <a:srgbClr val="000000"/>
                </a:solidFill>
              </a:rPr>
              <a:t>of </a:t>
            </a:r>
            <a:r>
              <a:rPr lang="en-US" b="1" dirty="0">
                <a:solidFill>
                  <a:schemeClr val="accent3"/>
                </a:solidFill>
              </a:rPr>
              <a:t>various conditions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b="1" dirty="0"/>
          </a:p>
          <a:p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264177"/>
              </p:ext>
            </p:extLst>
          </p:nvPr>
        </p:nvGraphicFramePr>
        <p:xfrm>
          <a:off x="2229852" y="3288531"/>
          <a:ext cx="7337660" cy="2804160"/>
        </p:xfrm>
        <a:graphic>
          <a:graphicData uri="http://schemas.openxmlformats.org/drawingml/2006/table">
            <a:tbl>
              <a:tblPr/>
              <a:tblGrid>
                <a:gridCol w="3668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8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10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Negated Condition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1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&gt; y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&lt;= y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1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&gt;= y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 &lt; y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10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 &lt; y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 &gt;= y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10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 &lt;= y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&gt; y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1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!=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1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&lt;cond1&gt; &amp;&amp; &lt;cond1&gt;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/>
                        <a:t>! &lt;cond1&gt; || ! &lt;cond2&gt;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106"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&lt;cond1&gt; || &lt;cond1&gt;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! &lt;cond1&gt; &amp;&amp; ! &lt;cond2&gt;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025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71111A7-9423-7747-ABA6-78C1CC85A3B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AND</a:t>
            </a:r>
            <a:r>
              <a:rPr lang="en-US" altLang="en-US" sz="4000" dirty="0"/>
              <a:t> Instruction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906250"/>
            <a:ext cx="9860280" cy="21336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Performs a </a:t>
            </a:r>
            <a:r>
              <a:rPr lang="en-US" altLang="en-US" dirty="0">
                <a:solidFill>
                  <a:schemeClr val="accent3"/>
                </a:solidFill>
              </a:rPr>
              <a:t>Boolean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accent3"/>
                </a:solidFill>
              </a:rPr>
              <a:t>AND operation </a:t>
            </a:r>
            <a:r>
              <a:rPr lang="en-US" altLang="en-US" dirty="0"/>
              <a:t>between </a:t>
            </a:r>
            <a:r>
              <a:rPr lang="en-US" altLang="en-US" b="1" dirty="0"/>
              <a:t>each pair of matching bits</a:t>
            </a:r>
            <a:r>
              <a:rPr lang="en-US" altLang="en-US" dirty="0"/>
              <a:t> </a:t>
            </a:r>
            <a:r>
              <a:rPr lang="en-US" altLang="en-US" u="sng" dirty="0"/>
              <a:t>in two operands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Syntax:</a:t>
            </a:r>
            <a:endParaRPr lang="en-US" altLang="en-US" sz="1800" dirty="0"/>
          </a:p>
        </p:txBody>
      </p:sp>
      <p:grpSp>
        <p:nvGrpSpPr>
          <p:cNvPr id="5" name="Group 4"/>
          <p:cNvGrpSpPr/>
          <p:nvPr/>
        </p:nvGrpSpPr>
        <p:grpSpPr>
          <a:xfrm>
            <a:off x="4701540" y="3743801"/>
            <a:ext cx="1524000" cy="2325587"/>
            <a:chOff x="8123921" y="4018340"/>
            <a:chExt cx="1524000" cy="2325587"/>
          </a:xfrm>
        </p:grpSpPr>
        <p:pic>
          <p:nvPicPr>
            <p:cNvPr id="717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3921" y="4438927"/>
              <a:ext cx="1524000" cy="190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7176" name="Text Box 6"/>
            <p:cNvSpPr txBox="1">
              <a:spLocks noChangeArrowheads="1"/>
            </p:cNvSpPr>
            <p:nvPr/>
          </p:nvSpPr>
          <p:spPr bwMode="auto">
            <a:xfrm>
              <a:off x="8344127" y="4018340"/>
              <a:ext cx="990600" cy="600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defRPr b="1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2100" b="1" dirty="0">
                  <a:solidFill>
                    <a:srgbClr val="00B050"/>
                  </a:solidFill>
                </a:rPr>
                <a:t>AND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428" y="2378470"/>
            <a:ext cx="1551898" cy="12415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17523" y="2772995"/>
            <a:ext cx="57014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>
                <a:solidFill>
                  <a:schemeClr val="accent3"/>
                </a:solidFill>
              </a:rPr>
              <a:t>AND</a:t>
            </a:r>
            <a:r>
              <a:rPr lang="en-US" altLang="en-US" sz="2000" dirty="0"/>
              <a:t> </a:t>
            </a:r>
            <a:r>
              <a:rPr lang="en-US" altLang="en-US" sz="2000" b="1" i="1" dirty="0">
                <a:solidFill>
                  <a:srgbClr val="C00000"/>
                </a:solidFill>
              </a:rPr>
              <a:t>destination</a:t>
            </a:r>
            <a:r>
              <a:rPr lang="en-US" altLang="en-US" sz="2000" i="1" dirty="0"/>
              <a:t>, </a:t>
            </a:r>
            <a:r>
              <a:rPr lang="en-US" altLang="en-US" sz="2000" b="1" i="1" dirty="0"/>
              <a:t>source</a:t>
            </a:r>
            <a:r>
              <a:rPr lang="en-US" altLang="en-US" sz="2000" i="1" dirty="0"/>
              <a:t> </a:t>
            </a:r>
            <a:r>
              <a:rPr lang="en-US" altLang="en-US" dirty="0"/>
              <a:t>(same operand types as MOV)</a:t>
            </a:r>
          </a:p>
        </p:txBody>
      </p:sp>
    </p:spTree>
    <p:extLst>
      <p:ext uri="{BB962C8B-B14F-4D97-AF65-F5344CB8AC3E}">
        <p14:creationId xmlns:p14="http://schemas.microsoft.com/office/powerpoint/2010/main" val="20372283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A4202F1-8E6A-4542-96FD-C945F5D0B86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IF Statements: </a:t>
            </a:r>
            <a:r>
              <a:rPr lang="en-US" altLang="en-US" sz="4000" b="1" dirty="0">
                <a:solidFill>
                  <a:schemeClr val="accent3"/>
                </a:solidFill>
              </a:rPr>
              <a:t>Example1 </a:t>
            </a:r>
            <a:r>
              <a:rPr lang="en-US" altLang="en-US" sz="3200" b="1" dirty="0">
                <a:solidFill>
                  <a:srgbClr val="00B050"/>
                </a:solidFill>
              </a:rPr>
              <a:t>(IF-Then)</a:t>
            </a:r>
            <a:endParaRPr lang="en-US" altLang="en-US" sz="3200" dirty="0">
              <a:solidFill>
                <a:srgbClr val="00B050"/>
              </a:solidFill>
            </a:endParaRP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8905" y="1881981"/>
            <a:ext cx="9785888" cy="1219200"/>
          </a:xfrm>
        </p:spPr>
        <p:txBody>
          <a:bodyPr/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Implement the following pseudocode in assembly language.</a:t>
            </a:r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All values are </a:t>
            </a:r>
            <a:r>
              <a:rPr lang="en-US" altLang="en-US" b="1" dirty="0">
                <a:solidFill>
                  <a:srgbClr val="C00000"/>
                </a:solidFill>
              </a:rPr>
              <a:t>unsigned</a:t>
            </a:r>
            <a:r>
              <a:rPr lang="en-US" altLang="en-US" dirty="0"/>
              <a:t>: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51207" name="Text Box 5"/>
          <p:cNvSpPr txBox="1">
            <a:spLocks noChangeArrowheads="1"/>
          </p:cNvSpPr>
          <p:nvPr/>
        </p:nvSpPr>
        <p:spPr bwMode="auto">
          <a:xfrm>
            <a:off x="1316114" y="3038314"/>
            <a:ext cx="3124200" cy="20574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if( </a:t>
            </a:r>
            <a:r>
              <a:rPr lang="en-US" altLang="en-US" sz="1800" dirty="0" err="1">
                <a:latin typeface="Courier New" charset="0"/>
              </a:rPr>
              <a:t>ebx</a:t>
            </a:r>
            <a:r>
              <a:rPr lang="en-US" altLang="en-US" sz="1800" dirty="0">
                <a:latin typeface="Courier New" charset="0"/>
              </a:rPr>
              <a:t> &lt;= </a:t>
            </a:r>
            <a:r>
              <a:rPr lang="en-US" altLang="en-US" sz="1800" dirty="0" err="1">
                <a:latin typeface="Courier New" charset="0"/>
              </a:rPr>
              <a:t>ecx</a:t>
            </a:r>
            <a:r>
              <a:rPr lang="en-US" altLang="en-US" sz="1800" dirty="0">
                <a:latin typeface="Courier New" charset="0"/>
              </a:rPr>
              <a:t> 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 err="1">
                <a:latin typeface="Courier New" charset="0"/>
              </a:rPr>
              <a:t>eax</a:t>
            </a:r>
            <a:r>
              <a:rPr lang="en-US" altLang="en-US" sz="1800" dirty="0">
                <a:latin typeface="Courier New" charset="0"/>
              </a:rPr>
              <a:t> = 5;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 err="1">
                <a:latin typeface="Courier New" charset="0"/>
              </a:rPr>
              <a:t>edx</a:t>
            </a:r>
            <a:r>
              <a:rPr lang="en-US" altLang="en-US" sz="1800" dirty="0">
                <a:latin typeface="Courier New" charset="0"/>
              </a:rPr>
              <a:t> = 6;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}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</p:txBody>
      </p:sp>
      <p:sp>
        <p:nvSpPr>
          <p:cNvPr id="51208" name="Text Box 6"/>
          <p:cNvSpPr txBox="1">
            <a:spLocks noChangeArrowheads="1"/>
          </p:cNvSpPr>
          <p:nvPr/>
        </p:nvSpPr>
        <p:spPr bwMode="auto">
          <a:xfrm>
            <a:off x="2039319" y="5489320"/>
            <a:ext cx="7239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/>
              <a:t>(There are multiple correct solutions to this problem.)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06519" y="5142849"/>
            <a:ext cx="254338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Reverse The IF Condition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24719" y="399242"/>
            <a:ext cx="3240257" cy="261302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statement is translated into assembly language with a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 </a:t>
            </a:r>
            <a:r>
              <a:rPr lang="en-US" sz="1400" b="1" dirty="0">
                <a:solidFill>
                  <a:schemeClr val="accent3"/>
                </a:solidFill>
              </a:rPr>
              <a:t>instruction</a:t>
            </a:r>
            <a:r>
              <a:rPr lang="en-US" sz="1400" dirty="0">
                <a:solidFill>
                  <a:srgbClr val="2F2A2B"/>
                </a:solidFill>
              </a:rPr>
              <a:t> followed by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Conditional jumps</a:t>
            </a:r>
            <a:r>
              <a:rPr lang="en-US" sz="1400" dirty="0">
                <a:solidFill>
                  <a:srgbClr val="2F2A2B"/>
                </a:solidFill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op1 or op2 is a </a:t>
            </a:r>
            <a:r>
              <a:rPr lang="en-US" sz="1400" b="1" dirty="0">
                <a:solidFill>
                  <a:srgbClr val="C00000"/>
                </a:solidFill>
              </a:rPr>
              <a:t>memory operand   </a:t>
            </a:r>
            <a:r>
              <a:rPr lang="en-US" sz="1400" dirty="0">
                <a:solidFill>
                  <a:srgbClr val="2F2A2B"/>
                </a:solidFill>
              </a:rPr>
              <a:t>(a variable):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one of them must be moved to a register </a:t>
            </a:r>
            <a:r>
              <a:rPr lang="en-US" sz="1400" dirty="0">
                <a:solidFill>
                  <a:srgbClr val="2F2A2B"/>
                </a:solidFill>
              </a:rPr>
              <a:t>before executing </a:t>
            </a:r>
            <a:r>
              <a:rPr lang="en-US" sz="1400" b="1" dirty="0">
                <a:solidFill>
                  <a:srgbClr val="00B050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.</a:t>
            </a:r>
            <a:endParaRPr lang="en-US" sz="1400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454503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A4202F1-8E6A-4542-96FD-C945F5D0B86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IF Statements: </a:t>
            </a:r>
            <a:r>
              <a:rPr lang="en-US" altLang="en-US" sz="4000" b="1" dirty="0">
                <a:solidFill>
                  <a:schemeClr val="accent3"/>
                </a:solidFill>
              </a:rPr>
              <a:t>Example1 </a:t>
            </a:r>
            <a:r>
              <a:rPr lang="en-US" altLang="en-US" sz="3200" b="1" dirty="0">
                <a:solidFill>
                  <a:srgbClr val="00B050"/>
                </a:solidFill>
              </a:rPr>
              <a:t>(IF-Then)</a:t>
            </a:r>
            <a:endParaRPr lang="en-US" altLang="en-US" sz="3200" dirty="0">
              <a:solidFill>
                <a:srgbClr val="00B050"/>
              </a:solidFill>
            </a:endParaRP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8905" y="1881981"/>
            <a:ext cx="9785888" cy="1219200"/>
          </a:xfrm>
        </p:spPr>
        <p:txBody>
          <a:bodyPr/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Implement the following pseudocode in assembly language.</a:t>
            </a:r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All values are </a:t>
            </a:r>
            <a:r>
              <a:rPr lang="en-US" altLang="en-US" b="1" dirty="0">
                <a:solidFill>
                  <a:srgbClr val="C00000"/>
                </a:solidFill>
              </a:rPr>
              <a:t>unsigned</a:t>
            </a:r>
            <a:r>
              <a:rPr lang="en-US" altLang="en-US" dirty="0"/>
              <a:t>: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5232389" y="3058317"/>
            <a:ext cx="3276600" cy="20574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chemeClr val="tx2"/>
                </a:solidFill>
                <a:latin typeface="Courier New" charset="0"/>
              </a:rPr>
              <a:t>cmp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altLang="en-US" sz="1800" dirty="0" err="1">
                <a:solidFill>
                  <a:schemeClr val="tx2"/>
                </a:solidFill>
                <a:latin typeface="Courier New" charset="0"/>
              </a:rPr>
              <a:t>ebx,ecx</a:t>
            </a:r>
            <a:endParaRPr lang="en-US" altLang="en-US" sz="1800" dirty="0">
              <a:solidFill>
                <a:schemeClr val="tx2"/>
              </a:solidFill>
              <a:latin typeface="Courier New" charset="0"/>
            </a:endParaRP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ja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  next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mov eax,5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mov edx,6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next:	</a:t>
            </a:r>
          </a:p>
        </p:txBody>
      </p:sp>
      <p:sp>
        <p:nvSpPr>
          <p:cNvPr id="51207" name="Text Box 5"/>
          <p:cNvSpPr txBox="1">
            <a:spLocks noChangeArrowheads="1"/>
          </p:cNvSpPr>
          <p:nvPr/>
        </p:nvSpPr>
        <p:spPr bwMode="auto">
          <a:xfrm>
            <a:off x="1316114" y="3038314"/>
            <a:ext cx="3124200" cy="20574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if( </a:t>
            </a:r>
            <a:r>
              <a:rPr lang="en-US" altLang="en-US" sz="1800" dirty="0" err="1">
                <a:latin typeface="Courier New" charset="0"/>
              </a:rPr>
              <a:t>ebx</a:t>
            </a:r>
            <a:r>
              <a:rPr lang="en-US" altLang="en-US" sz="1800" dirty="0">
                <a:latin typeface="Courier New" charset="0"/>
              </a:rPr>
              <a:t> &lt;= </a:t>
            </a:r>
            <a:r>
              <a:rPr lang="en-US" altLang="en-US" sz="1800" dirty="0" err="1">
                <a:latin typeface="Courier New" charset="0"/>
              </a:rPr>
              <a:t>ecx</a:t>
            </a:r>
            <a:r>
              <a:rPr lang="en-US" altLang="en-US" sz="1800" dirty="0">
                <a:latin typeface="Courier New" charset="0"/>
              </a:rPr>
              <a:t> 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 err="1">
                <a:latin typeface="Courier New" charset="0"/>
              </a:rPr>
              <a:t>eax</a:t>
            </a:r>
            <a:r>
              <a:rPr lang="en-US" altLang="en-US" sz="1800" dirty="0">
                <a:latin typeface="Courier New" charset="0"/>
              </a:rPr>
              <a:t> = 5;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 err="1">
                <a:latin typeface="Courier New" charset="0"/>
              </a:rPr>
              <a:t>edx</a:t>
            </a:r>
            <a:r>
              <a:rPr lang="en-US" altLang="en-US" sz="1800" dirty="0">
                <a:latin typeface="Courier New" charset="0"/>
              </a:rPr>
              <a:t> = 6;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}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</p:txBody>
      </p:sp>
      <p:sp>
        <p:nvSpPr>
          <p:cNvPr id="51208" name="Text Box 6"/>
          <p:cNvSpPr txBox="1">
            <a:spLocks noChangeArrowheads="1"/>
          </p:cNvSpPr>
          <p:nvPr/>
        </p:nvSpPr>
        <p:spPr bwMode="auto">
          <a:xfrm>
            <a:off x="2039319" y="5489320"/>
            <a:ext cx="7239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/>
              <a:t>(There are multiple correct solutions to this problem.)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4719" y="4821050"/>
            <a:ext cx="9028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A and 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06519" y="5142849"/>
            <a:ext cx="254338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Reverse The IF Condition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24719" y="399242"/>
            <a:ext cx="3240257" cy="261302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statement is translated into assembly language with a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 </a:t>
            </a:r>
            <a:r>
              <a:rPr lang="en-US" sz="1400" b="1" dirty="0">
                <a:solidFill>
                  <a:schemeClr val="accent3"/>
                </a:solidFill>
              </a:rPr>
              <a:t>instruction</a:t>
            </a:r>
            <a:r>
              <a:rPr lang="en-US" sz="1400" dirty="0">
                <a:solidFill>
                  <a:srgbClr val="2F2A2B"/>
                </a:solidFill>
              </a:rPr>
              <a:t> followed by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Conditional jumps</a:t>
            </a:r>
            <a:r>
              <a:rPr lang="en-US" sz="1400" dirty="0">
                <a:solidFill>
                  <a:srgbClr val="2F2A2B"/>
                </a:solidFill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op1 or op2 is a </a:t>
            </a:r>
            <a:r>
              <a:rPr lang="en-US" sz="1400" b="1" dirty="0">
                <a:solidFill>
                  <a:srgbClr val="C00000"/>
                </a:solidFill>
              </a:rPr>
              <a:t>memory operand   </a:t>
            </a:r>
            <a:r>
              <a:rPr lang="en-US" sz="1400" dirty="0">
                <a:solidFill>
                  <a:srgbClr val="2F2A2B"/>
                </a:solidFill>
              </a:rPr>
              <a:t>(a variable):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one of them must be moved to a register </a:t>
            </a:r>
            <a:r>
              <a:rPr lang="en-US" sz="1400" dirty="0">
                <a:solidFill>
                  <a:srgbClr val="2F2A2B"/>
                </a:solidFill>
              </a:rPr>
              <a:t>before executing </a:t>
            </a:r>
            <a:r>
              <a:rPr lang="en-US" sz="1400" b="1" dirty="0">
                <a:solidFill>
                  <a:srgbClr val="00B050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.</a:t>
            </a:r>
            <a:endParaRPr lang="en-US" sz="1400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95521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578FE-1CE5-9440-95EC-4F1B76A0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6AE61-9E40-9F4F-AB9B-3B051EFBD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DC1E2-FAC8-BA45-8AB8-849AFD5AC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2D056-3F77-C946-9E18-9F6AA526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3090"/>
            <a:ext cx="11804863" cy="595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68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6D791BB-611D-8146-9CE1-33A741E3D4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IF Statements: </a:t>
            </a:r>
            <a:r>
              <a:rPr lang="en-US" altLang="en-US" sz="4000" b="1" dirty="0">
                <a:solidFill>
                  <a:schemeClr val="accent3"/>
                </a:solidFill>
              </a:rPr>
              <a:t>Example2</a:t>
            </a:r>
            <a:r>
              <a:rPr lang="en-US" altLang="en-US" sz="4000" b="1" dirty="0">
                <a:solidFill>
                  <a:schemeClr val="tx1"/>
                </a:solidFill>
              </a:rPr>
              <a:t> </a:t>
            </a:r>
            <a:r>
              <a:rPr lang="en-US" altLang="en-US" sz="3200" b="1" dirty="0">
                <a:solidFill>
                  <a:srgbClr val="00B050"/>
                </a:solidFill>
              </a:rPr>
              <a:t>(IF-Then-Else)</a:t>
            </a:r>
            <a:endParaRPr lang="en-US" altLang="en-US" sz="3200" b="1" dirty="0">
              <a:solidFill>
                <a:schemeClr val="accent3"/>
              </a:solidFill>
            </a:endParaRPr>
          </a:p>
        </p:txBody>
      </p:sp>
      <p:sp>
        <p:nvSpPr>
          <p:cNvPr id="50183" name="Text Box 5"/>
          <p:cNvSpPr txBox="1">
            <a:spLocks noChangeArrowheads="1"/>
          </p:cNvSpPr>
          <p:nvPr/>
        </p:nvSpPr>
        <p:spPr bwMode="auto">
          <a:xfrm>
            <a:off x="1234190" y="3132930"/>
            <a:ext cx="3048000" cy="16002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Courier New" charset="0"/>
              </a:rPr>
              <a:t>if( op1 == op2 )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Courier New" charset="0"/>
              </a:rPr>
              <a:t>  X = 1;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Courier New" charset="0"/>
              </a:rPr>
              <a:t>else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Courier New" charset="0"/>
              </a:rPr>
              <a:t>  X = 2;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000" dirty="0">
              <a:latin typeface="Courier New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86495" y="4792975"/>
            <a:ext cx="254338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Reverse The IF Condition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234190" y="1862358"/>
            <a:ext cx="6096000" cy="4025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Implement the following pseudocode in assembly language.</a:t>
            </a:r>
          </a:p>
        </p:txBody>
      </p:sp>
      <p:sp>
        <p:nvSpPr>
          <p:cNvPr id="9" name="Rectangle 8"/>
          <p:cNvSpPr/>
          <p:nvPr/>
        </p:nvSpPr>
        <p:spPr>
          <a:xfrm>
            <a:off x="8624719" y="399242"/>
            <a:ext cx="3240257" cy="261302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statement is translated into assembly language with a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 </a:t>
            </a:r>
            <a:r>
              <a:rPr lang="en-US" sz="1400" b="1" dirty="0">
                <a:solidFill>
                  <a:schemeClr val="accent3"/>
                </a:solidFill>
              </a:rPr>
              <a:t>instruction</a:t>
            </a:r>
            <a:r>
              <a:rPr lang="en-US" sz="1400" dirty="0">
                <a:solidFill>
                  <a:srgbClr val="2F2A2B"/>
                </a:solidFill>
              </a:rPr>
              <a:t> followed by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Conditional jumps</a:t>
            </a:r>
            <a:r>
              <a:rPr lang="en-US" sz="1400" dirty="0">
                <a:solidFill>
                  <a:srgbClr val="2F2A2B"/>
                </a:solidFill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op1 or op2 </a:t>
            </a:r>
            <a:r>
              <a:rPr lang="en-US" sz="1400">
                <a:solidFill>
                  <a:srgbClr val="2F2A2B"/>
                </a:solidFill>
              </a:rPr>
              <a:t>is a </a:t>
            </a:r>
            <a:r>
              <a:rPr lang="en-US" sz="1400" b="1">
                <a:solidFill>
                  <a:srgbClr val="C00000"/>
                </a:solidFill>
              </a:rPr>
              <a:t>memory operand   </a:t>
            </a:r>
            <a:r>
              <a:rPr lang="en-US" sz="1400">
                <a:solidFill>
                  <a:srgbClr val="2F2A2B"/>
                </a:solidFill>
              </a:rPr>
              <a:t>(a variable): </a:t>
            </a:r>
            <a:endParaRPr lang="en-US" sz="1400" dirty="0">
              <a:solidFill>
                <a:srgbClr val="2F2A2B"/>
              </a:solidFill>
            </a:endParaRP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one of them must be moved to a register </a:t>
            </a:r>
            <a:r>
              <a:rPr lang="en-US" sz="1400" dirty="0">
                <a:solidFill>
                  <a:srgbClr val="2F2A2B"/>
                </a:solidFill>
              </a:rPr>
              <a:t>before executing </a:t>
            </a:r>
            <a:r>
              <a:rPr lang="en-US" sz="1400" b="1" dirty="0">
                <a:solidFill>
                  <a:srgbClr val="00B050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.</a:t>
            </a:r>
            <a:endParaRPr lang="en-US" sz="1400" dirty="0">
              <a:solidFill>
                <a:srgbClr val="2F2A2B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3DF8CD-6C8C-864E-9789-9254E42F7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6671"/>
            <a:ext cx="12351045" cy="670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826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6D791BB-611D-8146-9CE1-33A741E3D4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IF Statements: </a:t>
            </a:r>
            <a:r>
              <a:rPr lang="en-US" altLang="en-US" sz="4000" b="1" dirty="0">
                <a:solidFill>
                  <a:schemeClr val="accent3"/>
                </a:solidFill>
              </a:rPr>
              <a:t>Example2</a:t>
            </a:r>
            <a:r>
              <a:rPr lang="en-US" altLang="en-US" sz="4000" b="1" dirty="0">
                <a:solidFill>
                  <a:schemeClr val="tx1"/>
                </a:solidFill>
              </a:rPr>
              <a:t> </a:t>
            </a:r>
            <a:r>
              <a:rPr lang="en-US" altLang="en-US" sz="3200" b="1" dirty="0">
                <a:solidFill>
                  <a:srgbClr val="00B050"/>
                </a:solidFill>
              </a:rPr>
              <a:t>(IF-Then-Else)</a:t>
            </a:r>
            <a:endParaRPr lang="en-US" altLang="en-US" sz="3200" b="1" dirty="0">
              <a:solidFill>
                <a:schemeClr val="accent3"/>
              </a:solidFill>
            </a:endParaRPr>
          </a:p>
        </p:txBody>
      </p:sp>
      <p:sp>
        <p:nvSpPr>
          <p:cNvPr id="50182" name="Text Box 4"/>
          <p:cNvSpPr txBox="1">
            <a:spLocks noChangeArrowheads="1"/>
          </p:cNvSpPr>
          <p:nvPr/>
        </p:nvSpPr>
        <p:spPr bwMode="auto">
          <a:xfrm>
            <a:off x="4576757" y="2724887"/>
            <a:ext cx="3525864" cy="242845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Courier New" charset="0"/>
              </a:rPr>
              <a:t>mov eax,op1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b="1" dirty="0" err="1">
                <a:latin typeface="Courier New" charset="0"/>
              </a:rPr>
              <a:t>cmp</a:t>
            </a:r>
            <a:r>
              <a:rPr lang="en-US" altLang="en-US" sz="2000" dirty="0">
                <a:latin typeface="Courier New" charset="0"/>
              </a:rPr>
              <a:t> eax,op2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 err="1">
                <a:solidFill>
                  <a:schemeClr val="accent3"/>
                </a:solidFill>
                <a:latin typeface="Courier New" charset="0"/>
              </a:rPr>
              <a:t>jne</a:t>
            </a:r>
            <a:r>
              <a:rPr lang="en-US" altLang="en-US" sz="20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2000" dirty="0">
                <a:latin typeface="Courier New" charset="0"/>
              </a:rPr>
              <a:t>L1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Courier New" charset="0"/>
              </a:rPr>
              <a:t>mov X,1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b="1" dirty="0" err="1">
                <a:latin typeface="Courier New" charset="0"/>
              </a:rPr>
              <a:t>jmp</a:t>
            </a:r>
            <a:r>
              <a:rPr lang="en-US" altLang="en-US" sz="2000" dirty="0">
                <a:latin typeface="Courier New" charset="0"/>
              </a:rPr>
              <a:t> L2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Courier New" charset="0"/>
              </a:rPr>
              <a:t>L1:	mov X,2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Courier New" charset="0"/>
              </a:rPr>
              <a:t>L2:</a:t>
            </a:r>
          </a:p>
        </p:txBody>
      </p:sp>
      <p:sp>
        <p:nvSpPr>
          <p:cNvPr id="50183" name="Text Box 5"/>
          <p:cNvSpPr txBox="1">
            <a:spLocks noChangeArrowheads="1"/>
          </p:cNvSpPr>
          <p:nvPr/>
        </p:nvSpPr>
        <p:spPr bwMode="auto">
          <a:xfrm>
            <a:off x="1234190" y="3132930"/>
            <a:ext cx="3048000" cy="16002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Courier New" charset="0"/>
              </a:rPr>
              <a:t>if( op1 == op2 )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Courier New" charset="0"/>
              </a:rPr>
              <a:t>  X = 1;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Courier New" charset="0"/>
              </a:rPr>
              <a:t>else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Courier New" charset="0"/>
              </a:rPr>
              <a:t>  X = 2;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000" dirty="0">
              <a:latin typeface="Courier New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86495" y="4792975"/>
            <a:ext cx="254338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Reverse The IF Condition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234190" y="1862358"/>
            <a:ext cx="6096000" cy="4025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Implement the following pseudocode in assembly language.</a:t>
            </a:r>
          </a:p>
        </p:txBody>
      </p:sp>
      <p:sp>
        <p:nvSpPr>
          <p:cNvPr id="9" name="Rectangle 8"/>
          <p:cNvSpPr/>
          <p:nvPr/>
        </p:nvSpPr>
        <p:spPr>
          <a:xfrm>
            <a:off x="8624719" y="399242"/>
            <a:ext cx="3240257" cy="261302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statement is translated into assembly language with a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 </a:t>
            </a:r>
            <a:r>
              <a:rPr lang="en-US" sz="1400" b="1" dirty="0">
                <a:solidFill>
                  <a:schemeClr val="accent3"/>
                </a:solidFill>
              </a:rPr>
              <a:t>instruction</a:t>
            </a:r>
            <a:r>
              <a:rPr lang="en-US" sz="1400" dirty="0">
                <a:solidFill>
                  <a:srgbClr val="2F2A2B"/>
                </a:solidFill>
              </a:rPr>
              <a:t> followed by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Conditional jumps</a:t>
            </a:r>
            <a:r>
              <a:rPr lang="en-US" sz="1400" dirty="0">
                <a:solidFill>
                  <a:srgbClr val="2F2A2B"/>
                </a:solidFill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op1 or op2 </a:t>
            </a:r>
            <a:r>
              <a:rPr lang="en-US" sz="1400">
                <a:solidFill>
                  <a:srgbClr val="2F2A2B"/>
                </a:solidFill>
              </a:rPr>
              <a:t>is a </a:t>
            </a:r>
            <a:r>
              <a:rPr lang="en-US" sz="1400" b="1">
                <a:solidFill>
                  <a:srgbClr val="C00000"/>
                </a:solidFill>
              </a:rPr>
              <a:t>memory operand   </a:t>
            </a:r>
            <a:r>
              <a:rPr lang="en-US" sz="1400">
                <a:solidFill>
                  <a:srgbClr val="2F2A2B"/>
                </a:solidFill>
              </a:rPr>
              <a:t>(a variable): </a:t>
            </a:r>
            <a:endParaRPr lang="en-US" sz="1400" dirty="0">
              <a:solidFill>
                <a:srgbClr val="2F2A2B"/>
              </a:solidFill>
            </a:endParaRP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one of them must be moved to a register </a:t>
            </a:r>
            <a:r>
              <a:rPr lang="en-US" sz="1400" dirty="0">
                <a:solidFill>
                  <a:srgbClr val="2F2A2B"/>
                </a:solidFill>
              </a:rPr>
              <a:t>before executing </a:t>
            </a:r>
            <a:r>
              <a:rPr lang="en-US" sz="1400" b="1" dirty="0">
                <a:solidFill>
                  <a:srgbClr val="00B050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.</a:t>
            </a:r>
            <a:endParaRPr lang="en-US" sz="1400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119867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01BE881-7D81-3A4A-B989-D7DC704AC06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IF Statements: </a:t>
            </a:r>
            <a:r>
              <a:rPr lang="en-US" altLang="en-US" sz="4000" b="1" dirty="0">
                <a:solidFill>
                  <a:schemeClr val="accent3"/>
                </a:solidFill>
              </a:rPr>
              <a:t>Example3 </a:t>
            </a:r>
            <a:r>
              <a:rPr lang="en-US" altLang="en-US" sz="3200" b="1" dirty="0">
                <a:solidFill>
                  <a:srgbClr val="00B050"/>
                </a:solidFill>
              </a:rPr>
              <a:t>(IF-Then-Else)</a:t>
            </a:r>
            <a:endParaRPr lang="en-US" altLang="en-US" sz="3200" dirty="0"/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3406" y="1851690"/>
            <a:ext cx="9922273" cy="1219200"/>
          </a:xfrm>
        </p:spPr>
        <p:txBody>
          <a:bodyPr/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Implement the following pseudocode in assembly language. </a:t>
            </a:r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All values are 32-bit </a:t>
            </a:r>
            <a:r>
              <a:rPr lang="en-US" altLang="en-US" dirty="0">
                <a:solidFill>
                  <a:srgbClr val="C00000"/>
                </a:solidFill>
              </a:rPr>
              <a:t>signed</a:t>
            </a:r>
            <a:r>
              <a:rPr lang="en-US" altLang="en-US" dirty="0"/>
              <a:t> integers: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52231" name="Text Box 5"/>
          <p:cNvSpPr txBox="1">
            <a:spLocks noChangeArrowheads="1"/>
          </p:cNvSpPr>
          <p:nvPr/>
        </p:nvSpPr>
        <p:spPr bwMode="auto">
          <a:xfrm>
            <a:off x="2331203" y="3059623"/>
            <a:ext cx="3200400" cy="2438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if( var1 &lt;= var2 )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var3 = 10;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else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var3 = 6;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var4 = 7;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}</a:t>
            </a:r>
          </a:p>
        </p:txBody>
      </p:sp>
      <p:sp>
        <p:nvSpPr>
          <p:cNvPr id="52232" name="Text Box 6"/>
          <p:cNvSpPr txBox="1">
            <a:spLocks noChangeArrowheads="1"/>
          </p:cNvSpPr>
          <p:nvPr/>
        </p:nvSpPr>
        <p:spPr bwMode="auto">
          <a:xfrm>
            <a:off x="2209800" y="5643350"/>
            <a:ext cx="7239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/>
              <a:t>(There are multiple correct solutions to this problem.)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4458" y="3998207"/>
            <a:ext cx="1508167" cy="5539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Do not Reverse the Condition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769097" y="302990"/>
            <a:ext cx="3240257" cy="261302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statement is translated into assembly language with a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 </a:t>
            </a:r>
            <a:r>
              <a:rPr lang="en-US" sz="1400" b="1" dirty="0">
                <a:solidFill>
                  <a:schemeClr val="accent3"/>
                </a:solidFill>
              </a:rPr>
              <a:t>instruction</a:t>
            </a:r>
            <a:r>
              <a:rPr lang="en-US" sz="1400" dirty="0">
                <a:solidFill>
                  <a:srgbClr val="2F2A2B"/>
                </a:solidFill>
              </a:rPr>
              <a:t> followed by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Conditional jumps</a:t>
            </a:r>
            <a:r>
              <a:rPr lang="en-US" sz="1400" dirty="0">
                <a:solidFill>
                  <a:srgbClr val="2F2A2B"/>
                </a:solidFill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op1 or op2 </a:t>
            </a:r>
            <a:r>
              <a:rPr lang="en-US" sz="1400">
                <a:solidFill>
                  <a:srgbClr val="2F2A2B"/>
                </a:solidFill>
              </a:rPr>
              <a:t>is a </a:t>
            </a:r>
            <a:r>
              <a:rPr lang="en-US" sz="1400" b="1">
                <a:solidFill>
                  <a:srgbClr val="C00000"/>
                </a:solidFill>
              </a:rPr>
              <a:t>memory operand   </a:t>
            </a:r>
            <a:r>
              <a:rPr lang="en-US" sz="1400">
                <a:solidFill>
                  <a:srgbClr val="2F2A2B"/>
                </a:solidFill>
              </a:rPr>
              <a:t>(a variable): </a:t>
            </a:r>
            <a:endParaRPr lang="en-US" sz="1400" dirty="0">
              <a:solidFill>
                <a:srgbClr val="2F2A2B"/>
              </a:solidFill>
            </a:endParaRP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one of them must be moved to a register </a:t>
            </a:r>
            <a:r>
              <a:rPr lang="en-US" sz="1400" dirty="0">
                <a:solidFill>
                  <a:srgbClr val="2F2A2B"/>
                </a:solidFill>
              </a:rPr>
              <a:t>before executing </a:t>
            </a:r>
            <a:r>
              <a:rPr lang="en-US" sz="1400" b="1" dirty="0">
                <a:solidFill>
                  <a:srgbClr val="00B050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.</a:t>
            </a:r>
            <a:endParaRPr lang="en-US" sz="1400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559598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01BE881-7D81-3A4A-B989-D7DC704AC06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IF Statements: </a:t>
            </a:r>
            <a:r>
              <a:rPr lang="en-US" altLang="en-US" sz="4000" b="1" dirty="0">
                <a:solidFill>
                  <a:schemeClr val="accent3"/>
                </a:solidFill>
              </a:rPr>
              <a:t>Example3 </a:t>
            </a:r>
            <a:r>
              <a:rPr lang="en-US" altLang="en-US" sz="3200" b="1" dirty="0">
                <a:solidFill>
                  <a:srgbClr val="00B050"/>
                </a:solidFill>
              </a:rPr>
              <a:t>(IF-Then-Else)</a:t>
            </a:r>
            <a:endParaRPr lang="en-US" altLang="en-US" sz="3200" dirty="0"/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3406" y="1851690"/>
            <a:ext cx="9922273" cy="1219200"/>
          </a:xfrm>
        </p:spPr>
        <p:txBody>
          <a:bodyPr/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Implement the following pseudocode in assembly language. </a:t>
            </a:r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All values are 32-bit </a:t>
            </a:r>
            <a:r>
              <a:rPr lang="en-US" altLang="en-US" dirty="0">
                <a:solidFill>
                  <a:srgbClr val="C00000"/>
                </a:solidFill>
              </a:rPr>
              <a:t>signed</a:t>
            </a:r>
            <a:r>
              <a:rPr lang="en-US" altLang="en-US" dirty="0"/>
              <a:t> integers: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52231" name="Text Box 5"/>
          <p:cNvSpPr txBox="1">
            <a:spLocks noChangeArrowheads="1"/>
          </p:cNvSpPr>
          <p:nvPr/>
        </p:nvSpPr>
        <p:spPr bwMode="auto">
          <a:xfrm>
            <a:off x="2331203" y="3059623"/>
            <a:ext cx="3200400" cy="2438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if( var1 &lt;= var2 )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var3 = 10;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else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var3 = 6;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var4 = 7;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}</a:t>
            </a:r>
          </a:p>
        </p:txBody>
      </p:sp>
      <p:sp>
        <p:nvSpPr>
          <p:cNvPr id="52232" name="Text Box 6"/>
          <p:cNvSpPr txBox="1">
            <a:spLocks noChangeArrowheads="1"/>
          </p:cNvSpPr>
          <p:nvPr/>
        </p:nvSpPr>
        <p:spPr bwMode="auto">
          <a:xfrm>
            <a:off x="2209800" y="5643350"/>
            <a:ext cx="7239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/>
              <a:t>(There are multiple correct solutions to this problem.)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4458" y="3998207"/>
            <a:ext cx="1508167" cy="5539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Do not Reverse the Condition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769097" y="302990"/>
            <a:ext cx="3240257" cy="261302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statement is translated into assembly language with a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 </a:t>
            </a:r>
            <a:r>
              <a:rPr lang="en-US" sz="1400" b="1" dirty="0">
                <a:solidFill>
                  <a:schemeClr val="accent3"/>
                </a:solidFill>
              </a:rPr>
              <a:t>instruction</a:t>
            </a:r>
            <a:r>
              <a:rPr lang="en-US" sz="1400" dirty="0">
                <a:solidFill>
                  <a:srgbClr val="2F2A2B"/>
                </a:solidFill>
              </a:rPr>
              <a:t> followed by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Conditional jumps</a:t>
            </a:r>
            <a:r>
              <a:rPr lang="en-US" sz="1400" dirty="0">
                <a:solidFill>
                  <a:srgbClr val="2F2A2B"/>
                </a:solidFill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op1 or op2 </a:t>
            </a:r>
            <a:r>
              <a:rPr lang="en-US" sz="1400">
                <a:solidFill>
                  <a:srgbClr val="2F2A2B"/>
                </a:solidFill>
              </a:rPr>
              <a:t>is a </a:t>
            </a:r>
            <a:r>
              <a:rPr lang="en-US" sz="1400" b="1">
                <a:solidFill>
                  <a:srgbClr val="C00000"/>
                </a:solidFill>
              </a:rPr>
              <a:t>memory operand   </a:t>
            </a:r>
            <a:r>
              <a:rPr lang="en-US" sz="1400">
                <a:solidFill>
                  <a:srgbClr val="2F2A2B"/>
                </a:solidFill>
              </a:rPr>
              <a:t>(a variable): </a:t>
            </a:r>
            <a:endParaRPr lang="en-US" sz="1400" dirty="0">
              <a:solidFill>
                <a:srgbClr val="2F2A2B"/>
              </a:solidFill>
            </a:endParaRP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one of them must be moved to a register </a:t>
            </a:r>
            <a:r>
              <a:rPr lang="en-US" sz="1400" dirty="0">
                <a:solidFill>
                  <a:srgbClr val="2F2A2B"/>
                </a:solidFill>
              </a:rPr>
              <a:t>before executing </a:t>
            </a:r>
            <a:r>
              <a:rPr lang="en-US" sz="1400" b="1" dirty="0">
                <a:solidFill>
                  <a:srgbClr val="00B050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.</a:t>
            </a:r>
            <a:endParaRPr lang="en-US" sz="1400" dirty="0">
              <a:solidFill>
                <a:srgbClr val="2F2A2B"/>
              </a:solidFill>
              <a:effectLst/>
            </a:endParaRP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5DEA8036-6D3F-3E42-9664-3B98B2485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067761"/>
            <a:ext cx="4862594" cy="242845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Courier New" charset="0"/>
              </a:rPr>
              <a:t>1. Compare two operands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Courier New" charset="0"/>
              </a:rPr>
              <a:t>2. If condition TRUE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Courier New" charset="0"/>
              </a:rPr>
              <a:t>     jump to IF BLOCK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Courier New" charset="0"/>
              </a:rPr>
              <a:t>3. ELSE Block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Courier New" charset="0"/>
              </a:rPr>
              <a:t>4. Jump over IF block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Courier New" charset="0"/>
              </a:rPr>
              <a:t>5. IF block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0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548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01BE881-7D81-3A4A-B989-D7DC704AC06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IF Statements: </a:t>
            </a:r>
            <a:r>
              <a:rPr lang="en-US" altLang="en-US" sz="4000" b="1" dirty="0">
                <a:solidFill>
                  <a:schemeClr val="accent3"/>
                </a:solidFill>
              </a:rPr>
              <a:t>Example3 </a:t>
            </a:r>
            <a:r>
              <a:rPr lang="en-US" altLang="en-US" sz="3200" b="1" dirty="0">
                <a:solidFill>
                  <a:srgbClr val="00B050"/>
                </a:solidFill>
              </a:rPr>
              <a:t>(IF-Then-Else)</a:t>
            </a:r>
            <a:endParaRPr lang="en-US" altLang="en-US" sz="3200" dirty="0"/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3406" y="1851690"/>
            <a:ext cx="9922273" cy="1219200"/>
          </a:xfrm>
        </p:spPr>
        <p:txBody>
          <a:bodyPr/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Implement the following pseudocode in assembly language. </a:t>
            </a:r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All values are 32-bit </a:t>
            </a:r>
            <a:r>
              <a:rPr lang="en-US" altLang="en-US" dirty="0">
                <a:solidFill>
                  <a:srgbClr val="C00000"/>
                </a:solidFill>
              </a:rPr>
              <a:t>signed</a:t>
            </a:r>
            <a:r>
              <a:rPr lang="en-US" altLang="en-US" dirty="0"/>
              <a:t> integers: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115716" name="Text Box 4"/>
          <p:cNvSpPr txBox="1">
            <a:spLocks noChangeArrowheads="1"/>
          </p:cNvSpPr>
          <p:nvPr/>
        </p:nvSpPr>
        <p:spPr bwMode="auto">
          <a:xfrm>
            <a:off x="5912603" y="3072323"/>
            <a:ext cx="3276600" cy="24384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mov eax,var1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chemeClr val="tx2"/>
                </a:solidFill>
                <a:latin typeface="Courier New" charset="0"/>
              </a:rPr>
              <a:t>cmp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 eax,var2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jle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L1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mov var3,6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mov var4,7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jmp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L2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L1:	mov var3,10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L2:</a:t>
            </a:r>
          </a:p>
        </p:txBody>
      </p:sp>
      <p:sp>
        <p:nvSpPr>
          <p:cNvPr id="52231" name="Text Box 5"/>
          <p:cNvSpPr txBox="1">
            <a:spLocks noChangeArrowheads="1"/>
          </p:cNvSpPr>
          <p:nvPr/>
        </p:nvSpPr>
        <p:spPr bwMode="auto">
          <a:xfrm>
            <a:off x="2331203" y="3059623"/>
            <a:ext cx="3200400" cy="2438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if( var1 &lt;= var2 )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var3 = 10;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else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var3 = 6;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var4 = 7;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}</a:t>
            </a:r>
          </a:p>
        </p:txBody>
      </p:sp>
      <p:sp>
        <p:nvSpPr>
          <p:cNvPr id="52232" name="Text Box 6"/>
          <p:cNvSpPr txBox="1">
            <a:spLocks noChangeArrowheads="1"/>
          </p:cNvSpPr>
          <p:nvPr/>
        </p:nvSpPr>
        <p:spPr bwMode="auto">
          <a:xfrm>
            <a:off x="2209800" y="5643350"/>
            <a:ext cx="7239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/>
              <a:t>(There are multiple correct solutions to this problem.)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48800" y="3905874"/>
            <a:ext cx="88838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 and 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4458" y="3998207"/>
            <a:ext cx="1508167" cy="5539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Do not Reverse the Condition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769097" y="302990"/>
            <a:ext cx="3240257" cy="261302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statement is translated into assembly language with a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 </a:t>
            </a:r>
            <a:r>
              <a:rPr lang="en-US" sz="1400" b="1" dirty="0">
                <a:solidFill>
                  <a:schemeClr val="accent3"/>
                </a:solidFill>
              </a:rPr>
              <a:t>instruction</a:t>
            </a:r>
            <a:r>
              <a:rPr lang="en-US" sz="1400" dirty="0">
                <a:solidFill>
                  <a:srgbClr val="2F2A2B"/>
                </a:solidFill>
              </a:rPr>
              <a:t> followed by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Conditional jumps</a:t>
            </a:r>
            <a:r>
              <a:rPr lang="en-US" sz="1400" dirty="0">
                <a:solidFill>
                  <a:srgbClr val="2F2A2B"/>
                </a:solidFill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op1 or op2 </a:t>
            </a:r>
            <a:r>
              <a:rPr lang="en-US" sz="1400">
                <a:solidFill>
                  <a:srgbClr val="2F2A2B"/>
                </a:solidFill>
              </a:rPr>
              <a:t>is a </a:t>
            </a:r>
            <a:r>
              <a:rPr lang="en-US" sz="1400" b="1">
                <a:solidFill>
                  <a:srgbClr val="C00000"/>
                </a:solidFill>
              </a:rPr>
              <a:t>memory operand   </a:t>
            </a:r>
            <a:r>
              <a:rPr lang="en-US" sz="1400">
                <a:solidFill>
                  <a:srgbClr val="2F2A2B"/>
                </a:solidFill>
              </a:rPr>
              <a:t>(a variable): </a:t>
            </a:r>
            <a:endParaRPr lang="en-US" sz="1400" dirty="0">
              <a:solidFill>
                <a:srgbClr val="2F2A2B"/>
              </a:solidFill>
            </a:endParaRP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one of them must be moved to a register </a:t>
            </a:r>
            <a:r>
              <a:rPr lang="en-US" sz="1400" dirty="0">
                <a:solidFill>
                  <a:srgbClr val="2F2A2B"/>
                </a:solidFill>
              </a:rPr>
              <a:t>before executing </a:t>
            </a:r>
            <a:r>
              <a:rPr lang="en-US" sz="1400" b="1" dirty="0">
                <a:solidFill>
                  <a:srgbClr val="00B050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.</a:t>
            </a:r>
            <a:endParaRPr lang="en-US" sz="1400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968107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A6672C8-ACB7-D94F-A954-91C24BE5A84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/>
              <a:t>Conditional Structures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1526" y="1941163"/>
            <a:ext cx="5943600" cy="3048000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500" dirty="0">
                <a:solidFill>
                  <a:schemeClr val="tx1"/>
                </a:solidFill>
              </a:rPr>
              <a:t> Block-Structured IF Statements</a:t>
            </a:r>
          </a:p>
          <a:p>
            <a:pPr lvl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2300" b="1" dirty="0">
                <a:solidFill>
                  <a:schemeClr val="accent3"/>
                </a:solidFill>
              </a:rPr>
              <a:t> Compound Expressions with AND</a:t>
            </a:r>
          </a:p>
          <a:p>
            <a:pPr lvl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2300" dirty="0"/>
              <a:t> Compound Expressions with OR</a:t>
            </a:r>
          </a:p>
          <a:p>
            <a:pPr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500" dirty="0"/>
              <a:t> WHILE Loops</a:t>
            </a:r>
          </a:p>
        </p:txBody>
      </p:sp>
    </p:spTree>
    <p:extLst>
      <p:ext uri="{BB962C8B-B14F-4D97-AF65-F5344CB8AC3E}">
        <p14:creationId xmlns:p14="http://schemas.microsoft.com/office/powerpoint/2010/main" val="14578211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743A7-8F92-1E46-B8B7-C3899A3B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9AC70-0C17-824C-B3E7-D69E1FB13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D0C88-D6F8-424F-B9A7-C942ACB59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38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71111A7-9423-7747-ABA6-78C1CC85A3B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AND</a:t>
            </a:r>
            <a:r>
              <a:rPr lang="en-US" altLang="en-US" sz="4000" dirty="0"/>
              <a:t> Instruction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219200" y="1954798"/>
            <a:ext cx="9936480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b="1" dirty="0">
                <a:solidFill>
                  <a:schemeClr val="accent3"/>
                </a:solidFill>
              </a:rPr>
              <a:t>Flags</a:t>
            </a:r>
            <a:r>
              <a:rPr lang="en-US" dirty="0">
                <a:solidFill>
                  <a:schemeClr val="accent3"/>
                </a:solidFill>
              </a:rPr>
              <a:t>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The </a:t>
            </a:r>
            <a:r>
              <a:rPr lang="en-US" dirty="0">
                <a:solidFill>
                  <a:schemeClr val="accent3"/>
                </a:solidFill>
              </a:rPr>
              <a:t>AND</a:t>
            </a:r>
            <a:r>
              <a:rPr lang="en-US" dirty="0">
                <a:solidFill>
                  <a:srgbClr val="2F2A2B"/>
                </a:solidFill>
              </a:rPr>
              <a:t> instruction always </a:t>
            </a:r>
            <a:r>
              <a:rPr lang="en-US" dirty="0">
                <a:solidFill>
                  <a:srgbClr val="C00000"/>
                </a:solidFill>
              </a:rPr>
              <a:t>clears</a:t>
            </a:r>
            <a:r>
              <a:rPr lang="en-US" dirty="0">
                <a:solidFill>
                  <a:srgbClr val="2F2A2B"/>
                </a:solidFill>
              </a:rPr>
              <a:t> the </a:t>
            </a:r>
            <a:r>
              <a:rPr lang="en-US" dirty="0">
                <a:solidFill>
                  <a:schemeClr val="accent3"/>
                </a:solidFill>
              </a:rPr>
              <a:t>Overflow</a:t>
            </a:r>
            <a:r>
              <a:rPr lang="en-US" dirty="0">
                <a:solidFill>
                  <a:srgbClr val="2F2A2B"/>
                </a:solidFill>
              </a:rPr>
              <a:t> and </a:t>
            </a:r>
            <a:r>
              <a:rPr lang="en-US" dirty="0">
                <a:solidFill>
                  <a:schemeClr val="accent3"/>
                </a:solidFill>
              </a:rPr>
              <a:t>Carry</a:t>
            </a:r>
            <a:r>
              <a:rPr lang="en-US" dirty="0">
                <a:solidFill>
                  <a:srgbClr val="2F2A2B"/>
                </a:solidFill>
              </a:rPr>
              <a:t> flags.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sz="2500" dirty="0">
                <a:solidFill>
                  <a:srgbClr val="2F2A2B"/>
                </a:solidFill>
              </a:rPr>
              <a:t>It </a:t>
            </a:r>
            <a:r>
              <a:rPr lang="en-US" sz="2500" dirty="0">
                <a:solidFill>
                  <a:srgbClr val="C00000"/>
                </a:solidFill>
              </a:rPr>
              <a:t>modifies</a:t>
            </a:r>
            <a:r>
              <a:rPr lang="en-US" sz="2500" dirty="0">
                <a:solidFill>
                  <a:srgbClr val="2F2A2B"/>
                </a:solidFill>
              </a:rPr>
              <a:t> the </a:t>
            </a:r>
            <a:r>
              <a:rPr lang="en-US" sz="2500" dirty="0">
                <a:solidFill>
                  <a:schemeClr val="accent3"/>
                </a:solidFill>
              </a:rPr>
              <a:t>Sign</a:t>
            </a:r>
            <a:r>
              <a:rPr lang="en-US" sz="2500" dirty="0">
                <a:solidFill>
                  <a:srgbClr val="2F2A2B"/>
                </a:solidFill>
              </a:rPr>
              <a:t>, </a:t>
            </a:r>
            <a:r>
              <a:rPr lang="en-US" sz="2500" dirty="0">
                <a:solidFill>
                  <a:schemeClr val="accent3"/>
                </a:solidFill>
              </a:rPr>
              <a:t>Zero</a:t>
            </a:r>
            <a:r>
              <a:rPr lang="en-US" sz="2500" dirty="0">
                <a:solidFill>
                  <a:srgbClr val="2F2A2B"/>
                </a:solidFill>
              </a:rPr>
              <a:t>, and </a:t>
            </a:r>
            <a:r>
              <a:rPr lang="en-US" sz="2500" dirty="0">
                <a:solidFill>
                  <a:schemeClr val="accent3"/>
                </a:solidFill>
              </a:rPr>
              <a:t>Parity</a:t>
            </a:r>
            <a:r>
              <a:rPr lang="en-US" sz="2500" dirty="0">
                <a:solidFill>
                  <a:srgbClr val="2F2A2B"/>
                </a:solidFill>
              </a:rPr>
              <a:t> flags 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</a:rPr>
              <a:t>Consistent with the value assigned to the </a:t>
            </a:r>
            <a:r>
              <a:rPr lang="en-US" b="1" dirty="0">
                <a:solidFill>
                  <a:srgbClr val="00B050"/>
                </a:solidFill>
              </a:rPr>
              <a:t>destination operand</a:t>
            </a:r>
            <a:r>
              <a:rPr lang="en-US" dirty="0">
                <a:solidFill>
                  <a:srgbClr val="2F2A2B"/>
                </a:solidFill>
              </a:rPr>
              <a:t>. </a:t>
            </a:r>
          </a:p>
          <a:p>
            <a:pPr marL="742950" lvl="1" indent="-285750">
              <a:buFont typeface="Courier New" charset="0"/>
              <a:buChar char="o"/>
            </a:pPr>
            <a:endParaRPr lang="en-US" dirty="0">
              <a:solidFill>
                <a:srgbClr val="2F2A2B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Example</a:t>
            </a:r>
            <a:r>
              <a:rPr lang="en-US" b="1" dirty="0">
                <a:solidFill>
                  <a:srgbClr val="2F2A2B"/>
                </a:solidFill>
              </a:rPr>
              <a:t>: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Suppose the following instruction </a:t>
            </a:r>
            <a:r>
              <a:rPr lang="en-US" b="1" dirty="0">
                <a:solidFill>
                  <a:srgbClr val="2F2A2B"/>
                </a:solidFill>
              </a:rPr>
              <a:t>results in</a:t>
            </a:r>
            <a:r>
              <a:rPr lang="en-US" dirty="0">
                <a:solidFill>
                  <a:srgbClr val="2F2A2B"/>
                </a:solidFill>
              </a:rPr>
              <a:t> a value of </a:t>
            </a:r>
            <a:r>
              <a:rPr lang="en-US" dirty="0">
                <a:solidFill>
                  <a:schemeClr val="accent3"/>
                </a:solidFill>
              </a:rPr>
              <a:t>Zero</a:t>
            </a:r>
            <a:r>
              <a:rPr lang="en-US" dirty="0">
                <a:solidFill>
                  <a:srgbClr val="2F2A2B"/>
                </a:solidFill>
              </a:rPr>
              <a:t> in the </a:t>
            </a:r>
            <a:r>
              <a:rPr lang="en-US" dirty="0">
                <a:solidFill>
                  <a:schemeClr val="accent3"/>
                </a:solidFill>
              </a:rPr>
              <a:t>al</a:t>
            </a:r>
            <a:r>
              <a:rPr lang="en-US" dirty="0">
                <a:solidFill>
                  <a:srgbClr val="2F2A2B"/>
                </a:solidFill>
              </a:rPr>
              <a:t> register.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Thus, the </a:t>
            </a:r>
            <a:r>
              <a:rPr lang="en-US" dirty="0">
                <a:solidFill>
                  <a:schemeClr val="accent3"/>
                </a:solidFill>
              </a:rPr>
              <a:t>Zero</a:t>
            </a:r>
            <a:r>
              <a:rPr lang="en-US" dirty="0">
                <a:solidFill>
                  <a:srgbClr val="2F2A2B"/>
                </a:solidFill>
              </a:rPr>
              <a:t> flag will be </a:t>
            </a:r>
            <a:r>
              <a:rPr lang="en-US" b="1" dirty="0">
                <a:solidFill>
                  <a:srgbClr val="00B050"/>
                </a:solidFill>
              </a:rPr>
              <a:t>set</a:t>
            </a:r>
            <a:r>
              <a:rPr lang="en-US" dirty="0">
                <a:solidFill>
                  <a:srgbClr val="2F2A2B"/>
                </a:solidFill>
              </a:rPr>
              <a:t>:</a:t>
            </a:r>
          </a:p>
        </p:txBody>
      </p:sp>
      <p:sp>
        <p:nvSpPr>
          <p:cNvPr id="5" name="Rectangle 4"/>
          <p:cNvSpPr/>
          <p:nvPr/>
        </p:nvSpPr>
        <p:spPr>
          <a:xfrm>
            <a:off x="4355190" y="4511338"/>
            <a:ext cx="1157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and</a:t>
            </a:r>
            <a:r>
              <a:rPr lang="en-US" dirty="0">
                <a:solidFill>
                  <a:srgbClr val="2F2A2B"/>
                </a:solidFill>
              </a:rPr>
              <a:t> al,1Fh</a:t>
            </a:r>
          </a:p>
        </p:txBody>
      </p:sp>
    </p:spTree>
    <p:extLst>
      <p:ext uri="{BB962C8B-B14F-4D97-AF65-F5344CB8AC3E}">
        <p14:creationId xmlns:p14="http://schemas.microsoft.com/office/powerpoint/2010/main" val="7646417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B2F39-4829-9A4B-BF8B-379049646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Compound</a:t>
            </a:r>
            <a:r>
              <a:rPr lang="en-US" altLang="en-US" dirty="0"/>
              <a:t> </a:t>
            </a:r>
            <a:r>
              <a:rPr lang="en-US" altLang="en-US" b="1" dirty="0"/>
              <a:t>Expression</a:t>
            </a:r>
            <a:r>
              <a:rPr lang="en-US" altLang="en-US" dirty="0"/>
              <a:t> with </a:t>
            </a:r>
            <a:r>
              <a:rPr lang="en-US" altLang="en-US" b="1" dirty="0">
                <a:solidFill>
                  <a:schemeClr val="accent3"/>
                </a:solidFill>
              </a:rPr>
              <a:t>AND  </a:t>
            </a:r>
            <a:r>
              <a:rPr lang="en-US" altLang="en-US" sz="4000" b="1" dirty="0">
                <a:solidFill>
                  <a:srgbClr val="00B050"/>
                </a:solidFill>
              </a:rPr>
              <a:t>(Example1)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D3D90-DA28-1D4A-AF04-218E9CFFF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71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8B619-ADE6-ED4F-A1FC-8DC04E461360}"/>
              </a:ext>
            </a:extLst>
          </p:cNvPr>
          <p:cNvSpPr/>
          <p:nvPr/>
        </p:nvSpPr>
        <p:spPr>
          <a:xfrm>
            <a:off x="1257300" y="2126772"/>
            <a:ext cx="6096000" cy="5978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dirty="0">
                <a:latin typeface="Courier New" charset="0"/>
              </a:rPr>
              <a:t>if (al &gt; bl) AND (bl &gt; cl)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Courier New" charset="0"/>
              </a:rPr>
              <a:t>  X = 1;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B1C749-F33D-1B41-B759-75D39FDA8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9" y="33090"/>
            <a:ext cx="12149059" cy="628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102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1BF5ECD-34B0-5748-9755-9D993C174BE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/>
              <a:t>Compound</a:t>
            </a:r>
            <a:r>
              <a:rPr lang="en-US" altLang="en-US" sz="4000" dirty="0"/>
              <a:t> </a:t>
            </a:r>
            <a:r>
              <a:rPr lang="en-US" altLang="en-US" sz="4000" b="1" dirty="0"/>
              <a:t>Expression</a:t>
            </a:r>
            <a:r>
              <a:rPr lang="en-US" altLang="en-US" sz="4000" dirty="0"/>
              <a:t> with </a:t>
            </a:r>
            <a:r>
              <a:rPr lang="en-US" altLang="en-US" sz="4000" b="1" dirty="0">
                <a:solidFill>
                  <a:schemeClr val="accent3"/>
                </a:solidFill>
              </a:rPr>
              <a:t>AND  </a:t>
            </a:r>
            <a:r>
              <a:rPr lang="en-US" altLang="en-US" sz="3200" b="1" dirty="0">
                <a:solidFill>
                  <a:srgbClr val="00B050"/>
                </a:solidFill>
              </a:rPr>
              <a:t>(Example1)</a:t>
            </a:r>
            <a:endParaRPr lang="en-US" altLang="en-US" sz="3200" dirty="0">
              <a:solidFill>
                <a:srgbClr val="00B050"/>
              </a:solidFill>
            </a:endParaRPr>
          </a:p>
        </p:txBody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6986" y="1907583"/>
            <a:ext cx="9888694" cy="16764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When implementing </a:t>
            </a:r>
            <a:r>
              <a:rPr lang="en-US" altLang="en-US" b="1" dirty="0">
                <a:solidFill>
                  <a:schemeClr val="accent3"/>
                </a:solidFill>
              </a:rPr>
              <a:t>the logical AND operator</a:t>
            </a:r>
            <a:r>
              <a:rPr lang="en-US" altLang="en-US" dirty="0"/>
              <a:t>, consider that HLLs use </a:t>
            </a:r>
            <a:r>
              <a:rPr lang="en-US" altLang="en-US" b="1" u="sng" dirty="0">
                <a:solidFill>
                  <a:srgbClr val="C00000"/>
                </a:solidFill>
              </a:rPr>
              <a:t>short-circuit</a:t>
            </a:r>
            <a:r>
              <a:rPr lang="en-US" altLang="en-US" b="1" dirty="0">
                <a:solidFill>
                  <a:srgbClr val="C00000"/>
                </a:solidFill>
              </a:rPr>
              <a:t> evaluation</a:t>
            </a:r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In the following example, </a:t>
            </a:r>
            <a:r>
              <a:rPr lang="en-US" altLang="en-US" b="1" u="sng" dirty="0"/>
              <a:t>if the first expression is false</a:t>
            </a:r>
            <a:r>
              <a:rPr lang="en-US" altLang="en-US" u="sng" dirty="0"/>
              <a:t>, the </a:t>
            </a:r>
            <a:r>
              <a:rPr lang="en-US" altLang="en-US" b="1" u="sng" dirty="0"/>
              <a:t>second expression is skipped</a:t>
            </a:r>
            <a:r>
              <a:rPr lang="en-US" altLang="en-US" dirty="0"/>
              <a:t>:</a:t>
            </a:r>
          </a:p>
        </p:txBody>
      </p:sp>
      <p:sp>
        <p:nvSpPr>
          <p:cNvPr id="53254" name="Text Box 5"/>
          <p:cNvSpPr txBox="1">
            <a:spLocks noChangeArrowheads="1"/>
          </p:cNvSpPr>
          <p:nvPr/>
        </p:nvSpPr>
        <p:spPr bwMode="auto">
          <a:xfrm>
            <a:off x="1266986" y="4117862"/>
            <a:ext cx="3886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if (al &gt; </a:t>
            </a:r>
            <a:r>
              <a:rPr lang="en-US" altLang="en-US" sz="1800" dirty="0" err="1">
                <a:latin typeface="Courier New" charset="0"/>
              </a:rPr>
              <a:t>bl</a:t>
            </a:r>
            <a:r>
              <a:rPr lang="en-US" altLang="en-US" sz="1800" dirty="0">
                <a:latin typeface="Courier New" charset="0"/>
              </a:rPr>
              <a:t>) AND (</a:t>
            </a:r>
            <a:r>
              <a:rPr lang="en-US" altLang="en-US" sz="1800" dirty="0" err="1">
                <a:latin typeface="Courier New" charset="0"/>
              </a:rPr>
              <a:t>bl</a:t>
            </a:r>
            <a:r>
              <a:rPr lang="en-US" altLang="en-US" sz="1800" dirty="0">
                <a:latin typeface="Courier New" charset="0"/>
              </a:rPr>
              <a:t> &gt; cl)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X = 1;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395767" y="3127262"/>
            <a:ext cx="6226443" cy="29718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b="1" dirty="0" err="1">
                <a:latin typeface="Courier New" charset="0"/>
              </a:rPr>
              <a:t>cmp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al,bl</a:t>
            </a:r>
            <a:r>
              <a:rPr lang="en-US" altLang="en-US" sz="1800" dirty="0">
                <a:latin typeface="Courier New" charset="0"/>
              </a:rPr>
              <a:t>        ; first expression...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ja</a:t>
            </a:r>
            <a:r>
              <a:rPr lang="en-US" altLang="en-US" sz="1800" dirty="0">
                <a:latin typeface="Courier New" charset="0"/>
              </a:rPr>
              <a:t>  L1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jmp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next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L1: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cmp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bl,cl</a:t>
            </a:r>
            <a:r>
              <a:rPr lang="en-US" altLang="en-US" sz="1800" dirty="0">
                <a:latin typeface="Courier New" charset="0"/>
              </a:rPr>
              <a:t>         ; second expression...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ja</a:t>
            </a:r>
            <a:r>
              <a:rPr lang="en-US" altLang="en-US" sz="1800" dirty="0">
                <a:latin typeface="Courier New" charset="0"/>
              </a:rPr>
              <a:t>  L2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jmp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next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L2:	                  ; both are true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X,1           ; set X to 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next: </a:t>
            </a:r>
            <a:r>
              <a:rPr lang="is-IS" altLang="en-US" sz="1800" dirty="0">
                <a:latin typeface="Courier New" charset="0"/>
              </a:rPr>
              <a:t>…</a:t>
            </a:r>
            <a:endParaRPr lang="en-US" altLang="en-US" sz="1800" dirty="0">
              <a:latin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96095" y="5675657"/>
            <a:ext cx="9028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A and B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8619344" y="2247599"/>
            <a:ext cx="693297" cy="363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23209" y="5068894"/>
            <a:ext cx="1508167" cy="3231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Do not </a:t>
            </a:r>
            <a:r>
              <a:rPr lang="en-US" sz="1500" b="1">
                <a:solidFill>
                  <a:srgbClr val="FF0000"/>
                </a:solidFill>
              </a:rPr>
              <a:t>Reverse </a:t>
            </a:r>
            <a:endParaRPr lang="en-US" sz="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629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1BF5ECD-34B0-5748-9755-9D993C174BE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/>
              <a:t>Compound</a:t>
            </a:r>
            <a:r>
              <a:rPr lang="en-US" altLang="en-US" sz="4000" dirty="0"/>
              <a:t> </a:t>
            </a:r>
            <a:r>
              <a:rPr lang="en-US" altLang="en-US" sz="4000" b="1" dirty="0"/>
              <a:t>Expression</a:t>
            </a:r>
            <a:r>
              <a:rPr lang="en-US" altLang="en-US" sz="4000" dirty="0"/>
              <a:t> with </a:t>
            </a:r>
            <a:r>
              <a:rPr lang="en-US" altLang="en-US" sz="4000" b="1" dirty="0">
                <a:solidFill>
                  <a:schemeClr val="accent3"/>
                </a:solidFill>
              </a:rPr>
              <a:t>AND  </a:t>
            </a:r>
            <a:r>
              <a:rPr lang="en-US" altLang="en-US" sz="3200" b="1" dirty="0">
                <a:solidFill>
                  <a:srgbClr val="00B050"/>
                </a:solidFill>
              </a:rPr>
              <a:t>(Example1)</a:t>
            </a:r>
            <a:endParaRPr lang="en-US" altLang="en-US" sz="3200" dirty="0">
              <a:solidFill>
                <a:srgbClr val="00B050"/>
              </a:solidFill>
            </a:endParaRPr>
          </a:p>
        </p:txBody>
      </p:sp>
      <p:sp>
        <p:nvSpPr>
          <p:cNvPr id="53254" name="Text Box 5"/>
          <p:cNvSpPr txBox="1">
            <a:spLocks noChangeArrowheads="1"/>
          </p:cNvSpPr>
          <p:nvPr/>
        </p:nvSpPr>
        <p:spPr bwMode="auto">
          <a:xfrm>
            <a:off x="1097280" y="1933904"/>
            <a:ext cx="3886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if (al &gt; </a:t>
            </a:r>
            <a:r>
              <a:rPr lang="en-US" altLang="en-US" sz="1800" dirty="0" err="1">
                <a:latin typeface="Courier New" charset="0"/>
              </a:rPr>
              <a:t>bl</a:t>
            </a:r>
            <a:r>
              <a:rPr lang="en-US" altLang="en-US" sz="1800" dirty="0">
                <a:latin typeface="Courier New" charset="0"/>
              </a:rPr>
              <a:t>) AND (</a:t>
            </a:r>
            <a:r>
              <a:rPr lang="en-US" altLang="en-US" sz="1800" dirty="0" err="1">
                <a:latin typeface="Courier New" charset="0"/>
              </a:rPr>
              <a:t>bl</a:t>
            </a:r>
            <a:r>
              <a:rPr lang="en-US" altLang="en-US" sz="1800" dirty="0">
                <a:latin typeface="Courier New" charset="0"/>
              </a:rPr>
              <a:t> &gt; cl)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X = 1;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61D3FC-104C-4B42-9362-1D9D7DA77895}"/>
              </a:ext>
            </a:extLst>
          </p:cNvPr>
          <p:cNvSpPr txBox="1"/>
          <p:nvPr/>
        </p:nvSpPr>
        <p:spPr>
          <a:xfrm>
            <a:off x="6096000" y="2059872"/>
            <a:ext cx="254338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Reverse The IF Condition</a:t>
            </a:r>
          </a:p>
        </p:txBody>
      </p:sp>
    </p:spTree>
    <p:extLst>
      <p:ext uri="{BB962C8B-B14F-4D97-AF65-F5344CB8AC3E}">
        <p14:creationId xmlns:p14="http://schemas.microsoft.com/office/powerpoint/2010/main" val="2910592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D33F486-18AD-8046-8394-7B9E27BAC8A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5301" name="Text Box 3"/>
          <p:cNvSpPr txBox="1">
            <a:spLocks noChangeArrowheads="1"/>
          </p:cNvSpPr>
          <p:nvPr/>
        </p:nvSpPr>
        <p:spPr bwMode="auto">
          <a:xfrm>
            <a:off x="2205925" y="3881532"/>
            <a:ext cx="73152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b="1" dirty="0" err="1">
                <a:latin typeface="Courier New" charset="0"/>
              </a:rPr>
              <a:t>cmp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al,bl</a:t>
            </a:r>
            <a:r>
              <a:rPr lang="en-US" altLang="en-US" sz="1800" dirty="0">
                <a:latin typeface="Courier New" charset="0"/>
              </a:rPr>
              <a:t>	; first expression...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jbe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next	; quit if false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b="1" dirty="0" err="1">
                <a:latin typeface="Courier New" charset="0"/>
              </a:rPr>
              <a:t>cmp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bl,cl</a:t>
            </a:r>
            <a:r>
              <a:rPr lang="en-US" altLang="en-US" sz="1800" dirty="0">
                <a:latin typeface="Courier New" charset="0"/>
              </a:rPr>
              <a:t>	; second expression...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jbe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next	; quit if false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X,1	; both are true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next: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      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      .</a:t>
            </a:r>
          </a:p>
        </p:txBody>
      </p:sp>
      <p:sp>
        <p:nvSpPr>
          <p:cNvPr id="55302" name="Text Box 4"/>
          <p:cNvSpPr txBox="1">
            <a:spLocks noChangeArrowheads="1"/>
          </p:cNvSpPr>
          <p:nvPr/>
        </p:nvSpPr>
        <p:spPr bwMode="auto">
          <a:xfrm>
            <a:off x="3252865" y="2854588"/>
            <a:ext cx="3867463" cy="873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if (al &gt; </a:t>
            </a:r>
            <a:r>
              <a:rPr lang="en-US" altLang="en-US" sz="1800" dirty="0" err="1">
                <a:latin typeface="Courier New" charset="0"/>
              </a:rPr>
              <a:t>bl</a:t>
            </a:r>
            <a:r>
              <a:rPr lang="en-US" altLang="en-US" sz="1800" dirty="0">
                <a:latin typeface="Courier New" charset="0"/>
              </a:rPr>
              <a:t>) AND (</a:t>
            </a:r>
            <a:r>
              <a:rPr lang="en-US" altLang="en-US" sz="1800" dirty="0" err="1">
                <a:latin typeface="Courier New" charset="0"/>
              </a:rPr>
              <a:t>bl</a:t>
            </a:r>
            <a:r>
              <a:rPr lang="en-US" altLang="en-US" sz="1800" dirty="0">
                <a:latin typeface="Courier New" charset="0"/>
              </a:rPr>
              <a:t> &gt; cl)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X = 1;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</p:txBody>
      </p:sp>
      <p:sp>
        <p:nvSpPr>
          <p:cNvPr id="55303" name="Text Box 5"/>
          <p:cNvSpPr txBox="1">
            <a:spLocks noChangeArrowheads="1"/>
          </p:cNvSpPr>
          <p:nvPr/>
        </p:nvSpPr>
        <p:spPr bwMode="auto">
          <a:xfrm>
            <a:off x="1326655" y="1829398"/>
            <a:ext cx="9829025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solidFill>
                  <a:schemeClr val="tx2"/>
                </a:solidFill>
                <a:latin typeface="+mn-lt"/>
              </a:rPr>
              <a:t>But the following implementation uses  </a:t>
            </a:r>
            <a:r>
              <a:rPr lang="en-US" altLang="en-US" sz="1800" b="1" u="sng" dirty="0">
                <a:solidFill>
                  <a:schemeClr val="accent3"/>
                </a:solidFill>
                <a:latin typeface="+mn-lt"/>
              </a:rPr>
              <a:t>29% less </a:t>
            </a:r>
            <a:r>
              <a:rPr lang="en-US" altLang="en-US" sz="1800" dirty="0">
                <a:solidFill>
                  <a:schemeClr val="tx2"/>
                </a:solidFill>
                <a:latin typeface="+mn-lt"/>
              </a:rPr>
              <a:t>code by 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reversing</a:t>
            </a:r>
            <a:r>
              <a:rPr lang="en-US" altLang="en-US" sz="1800" dirty="0">
                <a:solidFill>
                  <a:schemeClr val="tx2"/>
                </a:solidFill>
                <a:latin typeface="+mn-lt"/>
              </a:rPr>
              <a:t> the first relational operator. </a:t>
            </a:r>
          </a:p>
          <a:p>
            <a:pPr marL="342900" indent="-34290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solidFill>
                  <a:schemeClr val="tx2"/>
                </a:solidFill>
                <a:latin typeface="+mn-lt"/>
              </a:rPr>
              <a:t>We allow the program to "fall through" to the second expression: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/>
              <a:t>Compound</a:t>
            </a:r>
            <a:r>
              <a:rPr lang="en-US" altLang="en-US" sz="4000" dirty="0"/>
              <a:t> </a:t>
            </a:r>
            <a:r>
              <a:rPr lang="en-US" altLang="en-US" sz="4000" b="1" dirty="0"/>
              <a:t>Expression</a:t>
            </a:r>
            <a:r>
              <a:rPr lang="en-US" altLang="en-US" sz="4000" dirty="0"/>
              <a:t> with </a:t>
            </a:r>
            <a:r>
              <a:rPr lang="en-US" altLang="en-US" sz="4000" b="1" dirty="0">
                <a:solidFill>
                  <a:schemeClr val="accent3"/>
                </a:solidFill>
              </a:rPr>
              <a:t>AND  </a:t>
            </a:r>
            <a:r>
              <a:rPr lang="en-US" altLang="en-US" sz="3200" b="1" dirty="0">
                <a:solidFill>
                  <a:srgbClr val="00B050"/>
                </a:solidFill>
              </a:rPr>
              <a:t>(Example2)</a:t>
            </a:r>
            <a:endParaRPr lang="en-US" alt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7422899" y="2922104"/>
            <a:ext cx="254338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Reverse The IF Condition</a:t>
            </a:r>
          </a:p>
        </p:txBody>
      </p:sp>
    </p:spTree>
    <p:extLst>
      <p:ext uri="{BB962C8B-B14F-4D97-AF65-F5344CB8AC3E}">
        <p14:creationId xmlns:p14="http://schemas.microsoft.com/office/powerpoint/2010/main" val="16133433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D33F486-18AD-8046-8394-7B9E27BAC8A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5301" name="Text Box 3"/>
          <p:cNvSpPr txBox="1">
            <a:spLocks noChangeArrowheads="1"/>
          </p:cNvSpPr>
          <p:nvPr/>
        </p:nvSpPr>
        <p:spPr bwMode="auto">
          <a:xfrm>
            <a:off x="2609431" y="4341425"/>
            <a:ext cx="6991769" cy="190500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b="1" dirty="0" err="1">
                <a:latin typeface="Courier New" charset="0"/>
              </a:rPr>
              <a:t>cmp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al,bl</a:t>
            </a:r>
            <a:r>
              <a:rPr lang="en-US" altLang="en-US" sz="1800" dirty="0">
                <a:latin typeface="Courier New" charset="0"/>
              </a:rPr>
              <a:t>	; first expression...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jbe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next	; quit if false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b="1" dirty="0" err="1">
                <a:latin typeface="Courier New" charset="0"/>
              </a:rPr>
              <a:t>cmp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bl,cl</a:t>
            </a:r>
            <a:r>
              <a:rPr lang="en-US" altLang="en-US" sz="1800" dirty="0">
                <a:latin typeface="Courier New" charset="0"/>
              </a:rPr>
              <a:t>	; second expression...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jbe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next	; quit if false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X,1	; both are true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next:</a:t>
            </a:r>
          </a:p>
        </p:txBody>
      </p:sp>
      <p:sp>
        <p:nvSpPr>
          <p:cNvPr id="55302" name="Text Box 4"/>
          <p:cNvSpPr txBox="1">
            <a:spLocks noChangeArrowheads="1"/>
          </p:cNvSpPr>
          <p:nvPr/>
        </p:nvSpPr>
        <p:spPr bwMode="auto">
          <a:xfrm>
            <a:off x="3267958" y="114596"/>
            <a:ext cx="5667493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b="1" dirty="0">
                <a:latin typeface="Courier New" charset="0"/>
              </a:rPr>
              <a:t>if (al &gt; </a:t>
            </a:r>
            <a:r>
              <a:rPr lang="en-US" altLang="en-US" b="1" dirty="0" err="1">
                <a:latin typeface="Courier New" charset="0"/>
              </a:rPr>
              <a:t>bl</a:t>
            </a:r>
            <a:r>
              <a:rPr lang="en-US" altLang="en-US" b="1" dirty="0">
                <a:latin typeface="Courier New" charset="0"/>
              </a:rPr>
              <a:t>) AND (</a:t>
            </a:r>
            <a:r>
              <a:rPr lang="en-US" altLang="en-US" b="1" dirty="0" err="1">
                <a:latin typeface="Courier New" charset="0"/>
              </a:rPr>
              <a:t>bl</a:t>
            </a:r>
            <a:r>
              <a:rPr lang="en-US" altLang="en-US" b="1" dirty="0">
                <a:latin typeface="Courier New" charset="0"/>
              </a:rPr>
              <a:t> &gt; cl)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b="1" dirty="0">
                <a:latin typeface="Courier New" charset="0"/>
              </a:rPr>
              <a:t>  X = 1;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000" dirty="0">
              <a:latin typeface="Courier New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984365" y="1185406"/>
            <a:ext cx="6226443" cy="29718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b="1" dirty="0" err="1">
                <a:latin typeface="Courier New" charset="0"/>
              </a:rPr>
              <a:t>cmp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al,bl</a:t>
            </a:r>
            <a:r>
              <a:rPr lang="en-US" altLang="en-US" sz="1800" dirty="0">
                <a:latin typeface="Courier New" charset="0"/>
              </a:rPr>
              <a:t>        ; first expression...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ja</a:t>
            </a:r>
            <a:r>
              <a:rPr lang="en-US" altLang="en-US" sz="1800" dirty="0">
                <a:latin typeface="Courier New" charset="0"/>
              </a:rPr>
              <a:t>  L1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jmp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next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L1: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cmp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bl,cl</a:t>
            </a:r>
            <a:r>
              <a:rPr lang="en-US" altLang="en-US" sz="1800" dirty="0">
                <a:latin typeface="Courier New" charset="0"/>
              </a:rPr>
              <a:t>         ; second expression...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ja</a:t>
            </a:r>
            <a:r>
              <a:rPr lang="en-US" altLang="en-US" sz="1800" dirty="0">
                <a:latin typeface="Courier New" charset="0"/>
              </a:rPr>
              <a:t>  L2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jmp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next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L2:	                  ; both are true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X,1           ; set X to 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next: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86840" y="2486640"/>
            <a:ext cx="110844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Method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95400" y="4986000"/>
            <a:ext cx="1108445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Method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83184" y="2671306"/>
            <a:ext cx="1399676" cy="5539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Do not Reverse the Condition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06786" y="5032166"/>
            <a:ext cx="1300925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Reverse the Condition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8377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E196D67-4257-0540-B876-4E56F52CCCE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4404" y="1881981"/>
            <a:ext cx="9891276" cy="1219200"/>
          </a:xfrm>
        </p:spPr>
        <p:txBody>
          <a:bodyPr/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Implement the following pseudocode in assembly language. </a:t>
            </a:r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All values are </a:t>
            </a:r>
            <a:r>
              <a:rPr lang="en-US" altLang="en-US" b="1" dirty="0">
                <a:solidFill>
                  <a:schemeClr val="accent3"/>
                </a:solidFill>
              </a:rPr>
              <a:t>unsigned</a:t>
            </a:r>
            <a:r>
              <a:rPr lang="en-US" altLang="en-US" dirty="0"/>
              <a:t>: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119812" name="Text Box 4"/>
          <p:cNvSpPr txBox="1">
            <a:spLocks noChangeArrowheads="1"/>
          </p:cNvSpPr>
          <p:nvPr/>
        </p:nvSpPr>
        <p:spPr bwMode="auto">
          <a:xfrm>
            <a:off x="7372746" y="3187075"/>
            <a:ext cx="4169679" cy="21336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chemeClr val="tx2"/>
                </a:solidFill>
                <a:latin typeface="Courier New" charset="0"/>
              </a:rPr>
              <a:t>cmp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altLang="en-US" sz="1800" dirty="0" err="1">
                <a:solidFill>
                  <a:schemeClr val="tx2"/>
                </a:solidFill>
                <a:latin typeface="Courier New" charset="0"/>
              </a:rPr>
              <a:t>ebx,ecx</a:t>
            </a:r>
            <a:endParaRPr lang="en-US" altLang="en-US" sz="1800" dirty="0">
              <a:solidFill>
                <a:schemeClr val="tx2"/>
              </a:solidFill>
              <a:latin typeface="Courier New" charset="0"/>
            </a:endParaRP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ja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  next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chemeClr val="tx2"/>
                </a:solidFill>
                <a:latin typeface="Courier New" charset="0"/>
              </a:rPr>
              <a:t>cmp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altLang="en-US" sz="1800" dirty="0" err="1">
                <a:solidFill>
                  <a:schemeClr val="tx2"/>
                </a:solidFill>
                <a:latin typeface="Courier New" charset="0"/>
              </a:rPr>
              <a:t>ecx,edx</a:t>
            </a:r>
            <a:endParaRPr lang="en-US" altLang="en-US" sz="1800" dirty="0">
              <a:solidFill>
                <a:schemeClr val="tx2"/>
              </a:solidFill>
              <a:latin typeface="Courier New" charset="0"/>
            </a:endParaRP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jbe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next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mov eax,5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mov edx,6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next:	</a:t>
            </a:r>
          </a:p>
        </p:txBody>
      </p:sp>
      <p:sp>
        <p:nvSpPr>
          <p:cNvPr id="56327" name="Text Box 5"/>
          <p:cNvSpPr txBox="1">
            <a:spLocks noChangeArrowheads="1"/>
          </p:cNvSpPr>
          <p:nvPr/>
        </p:nvSpPr>
        <p:spPr bwMode="auto">
          <a:xfrm>
            <a:off x="2803161" y="3187075"/>
            <a:ext cx="4188586" cy="2133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>
                <a:latin typeface="Courier New" charset="0"/>
              </a:rPr>
              <a:t>if( ebx &lt;= ecx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>
                <a:latin typeface="Courier New" charset="0"/>
              </a:rPr>
              <a:t>	&amp;&amp; ecx &gt; edx 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>
                <a:latin typeface="Courier New" charset="0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>
                <a:latin typeface="Courier New" charset="0"/>
              </a:rPr>
              <a:t>  eax = 5;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>
                <a:latin typeface="Courier New" charset="0"/>
              </a:rPr>
              <a:t>  edx = 6;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>
                <a:latin typeface="Courier New" charset="0"/>
              </a:rPr>
              <a:t>}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>
              <a:latin typeface="Courier New" charset="0"/>
            </a:endParaRPr>
          </a:p>
        </p:txBody>
      </p:sp>
      <p:sp>
        <p:nvSpPr>
          <p:cNvPr id="56328" name="Text Box 6"/>
          <p:cNvSpPr txBox="1">
            <a:spLocks noChangeArrowheads="1"/>
          </p:cNvSpPr>
          <p:nvPr/>
        </p:nvSpPr>
        <p:spPr bwMode="auto">
          <a:xfrm>
            <a:off x="2286000" y="5715000"/>
            <a:ext cx="72390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00"/>
              <a:t>(There are multiple correct solutions to this problem.)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/>
              <a:t>Compound</a:t>
            </a:r>
            <a:r>
              <a:rPr lang="en-US" altLang="en-US" sz="4000" dirty="0"/>
              <a:t> </a:t>
            </a:r>
            <a:r>
              <a:rPr lang="en-US" altLang="en-US" sz="4000" b="1" dirty="0"/>
              <a:t>Expression</a:t>
            </a:r>
            <a:r>
              <a:rPr lang="en-US" altLang="en-US" sz="4000" dirty="0"/>
              <a:t> with </a:t>
            </a:r>
            <a:r>
              <a:rPr lang="en-US" altLang="en-US" sz="4000" b="1" dirty="0">
                <a:solidFill>
                  <a:schemeClr val="accent3"/>
                </a:solidFill>
              </a:rPr>
              <a:t>AND  </a:t>
            </a:r>
            <a:r>
              <a:rPr lang="en-US" altLang="en-US" sz="3200" b="1" dirty="0">
                <a:solidFill>
                  <a:srgbClr val="00B050"/>
                </a:solidFill>
              </a:rPr>
              <a:t>(Example3)</a:t>
            </a:r>
            <a:endParaRPr lang="en-US" alt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406158" y="3772921"/>
            <a:ext cx="1312292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Reverse The IF Condition</a:t>
            </a:r>
          </a:p>
        </p:txBody>
      </p:sp>
    </p:spTree>
    <p:extLst>
      <p:ext uri="{BB962C8B-B14F-4D97-AF65-F5344CB8AC3E}">
        <p14:creationId xmlns:p14="http://schemas.microsoft.com/office/powerpoint/2010/main" val="13330051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A6672C8-ACB7-D94F-A954-91C24BE5A84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/>
              <a:t>Conditional Structures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1526" y="1941163"/>
            <a:ext cx="5943600" cy="3048000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500" b="1" dirty="0">
                <a:solidFill>
                  <a:schemeClr val="tx1"/>
                </a:solidFill>
              </a:rPr>
              <a:t> Block-Structured IF Statements</a:t>
            </a:r>
          </a:p>
          <a:p>
            <a:pPr lvl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2300" dirty="0"/>
              <a:t> Compound Expressions with AND</a:t>
            </a:r>
          </a:p>
          <a:p>
            <a:pPr lvl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2300" b="1" dirty="0">
                <a:solidFill>
                  <a:schemeClr val="accent3"/>
                </a:solidFill>
              </a:rPr>
              <a:t> Compound Expressions with OR</a:t>
            </a:r>
          </a:p>
          <a:p>
            <a:pPr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500" dirty="0"/>
              <a:t> WHILE Loops</a:t>
            </a:r>
          </a:p>
        </p:txBody>
      </p:sp>
    </p:spTree>
    <p:extLst>
      <p:ext uri="{BB962C8B-B14F-4D97-AF65-F5344CB8AC3E}">
        <p14:creationId xmlns:p14="http://schemas.microsoft.com/office/powerpoint/2010/main" val="18052126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1504120-6246-C447-880D-872FE69BFF1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Compound Expression with </a:t>
            </a:r>
            <a:r>
              <a:rPr lang="en-US" altLang="en-US" sz="4000" b="1" dirty="0">
                <a:solidFill>
                  <a:schemeClr val="accent3"/>
                </a:solidFill>
              </a:rPr>
              <a:t>OR</a:t>
            </a:r>
          </a:p>
        </p:txBody>
      </p:sp>
      <p:sp>
        <p:nvSpPr>
          <p:cNvPr id="57350" name="Text Box 4"/>
          <p:cNvSpPr txBox="1">
            <a:spLocks noChangeArrowheads="1"/>
          </p:cNvSpPr>
          <p:nvPr/>
        </p:nvSpPr>
        <p:spPr bwMode="auto">
          <a:xfrm>
            <a:off x="1109208" y="1888452"/>
            <a:ext cx="420391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Courier New" charset="0"/>
              </a:rPr>
              <a:t>if (al &gt; </a:t>
            </a:r>
            <a:r>
              <a:rPr lang="en-US" altLang="en-US" sz="2000" dirty="0" err="1">
                <a:latin typeface="Courier New" charset="0"/>
              </a:rPr>
              <a:t>bl</a:t>
            </a:r>
            <a:r>
              <a:rPr lang="en-US" altLang="en-US" sz="2000" dirty="0">
                <a:latin typeface="Courier New" charset="0"/>
              </a:rPr>
              <a:t>) OR (</a:t>
            </a:r>
            <a:r>
              <a:rPr lang="en-US" altLang="en-US" sz="2000" dirty="0" err="1">
                <a:latin typeface="Courier New" charset="0"/>
              </a:rPr>
              <a:t>bl</a:t>
            </a:r>
            <a:r>
              <a:rPr lang="en-US" altLang="en-US" sz="2000" dirty="0">
                <a:latin typeface="Courier New" charset="0"/>
              </a:rPr>
              <a:t> &gt; cl)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Courier New" charset="0"/>
              </a:rPr>
              <a:t>  X = 1;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000" dirty="0">
              <a:latin typeface="Courier New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3092" y="2014420"/>
            <a:ext cx="310674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Reverse the </a:t>
            </a:r>
            <a:r>
              <a:rPr lang="en-US" b="1" u="sng" dirty="0">
                <a:solidFill>
                  <a:srgbClr val="FF0000"/>
                </a:solidFill>
              </a:rPr>
              <a:t>second</a:t>
            </a:r>
            <a:r>
              <a:rPr lang="en-US" b="1" dirty="0">
                <a:solidFill>
                  <a:srgbClr val="FF0000"/>
                </a:solidFill>
              </a:rPr>
              <a:t> Condition</a:t>
            </a:r>
          </a:p>
        </p:txBody>
      </p:sp>
    </p:spTree>
    <p:extLst>
      <p:ext uri="{BB962C8B-B14F-4D97-AF65-F5344CB8AC3E}">
        <p14:creationId xmlns:p14="http://schemas.microsoft.com/office/powerpoint/2010/main" val="12684026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EA87-622B-0843-8815-26B772F00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1011E-C9BF-8D4F-B526-4F3D0702C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E20BD-40D6-B641-B994-B1292095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79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53AB8C-2A53-584B-8117-B58D2433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503"/>
            <a:ext cx="12192000" cy="651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339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1504120-6246-C447-880D-872FE69BFF1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Compound Expression with </a:t>
            </a:r>
            <a:r>
              <a:rPr lang="en-US" altLang="en-US" sz="4000" b="1" dirty="0">
                <a:solidFill>
                  <a:schemeClr val="accent3"/>
                </a:solidFill>
              </a:rPr>
              <a:t>OR</a:t>
            </a:r>
          </a:p>
        </p:txBody>
      </p:sp>
      <p:sp>
        <p:nvSpPr>
          <p:cNvPr id="57350" name="Text Box 4"/>
          <p:cNvSpPr txBox="1">
            <a:spLocks noChangeArrowheads="1"/>
          </p:cNvSpPr>
          <p:nvPr/>
        </p:nvSpPr>
        <p:spPr bwMode="auto">
          <a:xfrm>
            <a:off x="1251488" y="4421212"/>
            <a:ext cx="420391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Courier New" charset="0"/>
              </a:rPr>
              <a:t>if (al &gt; </a:t>
            </a:r>
            <a:r>
              <a:rPr lang="en-US" altLang="en-US" sz="2000" dirty="0" err="1">
                <a:latin typeface="Courier New" charset="0"/>
              </a:rPr>
              <a:t>bl</a:t>
            </a:r>
            <a:r>
              <a:rPr lang="en-US" altLang="en-US" sz="2000" dirty="0">
                <a:latin typeface="Courier New" charset="0"/>
              </a:rPr>
              <a:t>) OR (</a:t>
            </a:r>
            <a:r>
              <a:rPr lang="en-US" altLang="en-US" sz="2000" dirty="0" err="1">
                <a:latin typeface="Courier New" charset="0"/>
              </a:rPr>
              <a:t>bl</a:t>
            </a:r>
            <a:r>
              <a:rPr lang="en-US" altLang="en-US" sz="2000" dirty="0">
                <a:latin typeface="Courier New" charset="0"/>
              </a:rPr>
              <a:t> &gt; cl)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Courier New" charset="0"/>
              </a:rPr>
              <a:t>  X = 1;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000" dirty="0">
              <a:latin typeface="Courier New" charset="0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455403" y="3908393"/>
            <a:ext cx="6524787" cy="19050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b="1" dirty="0" err="1">
                <a:latin typeface="Courier New" charset="0"/>
              </a:rPr>
              <a:t>cmp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al,bl</a:t>
            </a:r>
            <a:r>
              <a:rPr lang="en-US" altLang="en-US" sz="1800" dirty="0">
                <a:latin typeface="Courier New" charset="0"/>
              </a:rPr>
              <a:t>        ; is AL &gt; BL?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ja</a:t>
            </a:r>
            <a:r>
              <a:rPr lang="en-US" altLang="en-US" sz="1800" dirty="0">
                <a:latin typeface="Courier New" charset="0"/>
              </a:rPr>
              <a:t>  L1           ; yes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b="1" dirty="0" err="1">
                <a:latin typeface="Courier New" charset="0"/>
              </a:rPr>
              <a:t>cmp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bl,cl</a:t>
            </a:r>
            <a:r>
              <a:rPr lang="en-US" altLang="en-US" sz="1800" dirty="0">
                <a:latin typeface="Courier New" charset="0"/>
              </a:rPr>
              <a:t>        ; no: is BL &gt; CL?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jbe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next         ; no: skip next statement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L1:	mov X,1          ; set X to 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next:</a:t>
            </a:r>
          </a:p>
        </p:txBody>
      </p:sp>
      <p:sp>
        <p:nvSpPr>
          <p:cNvPr id="2" name="Rectangle 1"/>
          <p:cNvSpPr/>
          <p:nvPr/>
        </p:nvSpPr>
        <p:spPr>
          <a:xfrm>
            <a:off x="1145491" y="1843518"/>
            <a:ext cx="9904192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In the following implementation, the code branches to L1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chemeClr val="accent3"/>
                </a:solidFill>
              </a:rPr>
              <a:t>if </a:t>
            </a:r>
            <a:r>
              <a:rPr lang="en-US" dirty="0"/>
              <a:t>the first expression is </a:t>
            </a:r>
            <a:r>
              <a:rPr lang="en-US" dirty="0">
                <a:solidFill>
                  <a:schemeClr val="accent3"/>
                </a:solidFill>
              </a:rPr>
              <a:t>true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chemeClr val="accent3"/>
                </a:solidFill>
              </a:rPr>
              <a:t>otherwise</a:t>
            </a:r>
            <a:r>
              <a:rPr lang="en-US" dirty="0">
                <a:solidFill>
                  <a:srgbClr val="2F2A2B"/>
                </a:solidFill>
              </a:rPr>
              <a:t>, it </a:t>
            </a:r>
            <a:r>
              <a:rPr lang="en-US" dirty="0"/>
              <a:t>falls through to the second</a:t>
            </a:r>
            <a:r>
              <a:rPr lang="en-US" b="1" dirty="0">
                <a:solidFill>
                  <a:schemeClr val="accent3"/>
                </a:solidFill>
              </a:rPr>
              <a:t> CMP instruction</a:t>
            </a:r>
            <a:r>
              <a:rPr lang="en-US" dirty="0">
                <a:solidFill>
                  <a:srgbClr val="2F2A2B"/>
                </a:solidFill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b="1" dirty="0">
                <a:solidFill>
                  <a:srgbClr val="2F2A2B"/>
                </a:solidFill>
              </a:rPr>
              <a:t>The second expression </a:t>
            </a:r>
            <a:r>
              <a:rPr lang="en-US" dirty="0">
                <a:solidFill>
                  <a:schemeClr val="accent3"/>
                </a:solidFill>
              </a:rPr>
              <a:t>reverses the &gt; operator</a:t>
            </a:r>
            <a:r>
              <a:rPr lang="en-US" dirty="0">
                <a:solidFill>
                  <a:srgbClr val="2F2A2B"/>
                </a:solidFill>
              </a:rPr>
              <a:t> and </a:t>
            </a:r>
            <a:r>
              <a:rPr lang="en-US" dirty="0"/>
              <a:t>uses</a:t>
            </a:r>
            <a:r>
              <a:rPr lang="en-US" dirty="0">
                <a:solidFill>
                  <a:schemeClr val="accent3"/>
                </a:solidFill>
              </a:rPr>
              <a:t> JBE </a:t>
            </a:r>
            <a:r>
              <a:rPr lang="en-US" dirty="0"/>
              <a:t>instead</a:t>
            </a:r>
            <a:r>
              <a:rPr lang="en-US" dirty="0">
                <a:solidFill>
                  <a:srgbClr val="2F2A2B"/>
                </a:solidFill>
              </a:rPr>
              <a:t>: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7792" y="5444061"/>
            <a:ext cx="310674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Reverse the </a:t>
            </a:r>
            <a:r>
              <a:rPr lang="en-US" b="1" u="sng" dirty="0">
                <a:solidFill>
                  <a:srgbClr val="FF0000"/>
                </a:solidFill>
              </a:rPr>
              <a:t>second</a:t>
            </a:r>
            <a:r>
              <a:rPr lang="en-US" b="1" dirty="0">
                <a:solidFill>
                  <a:srgbClr val="FF0000"/>
                </a:solidFill>
              </a:rPr>
              <a:t> Condition</a:t>
            </a:r>
          </a:p>
        </p:txBody>
      </p:sp>
    </p:spTree>
    <p:extLst>
      <p:ext uri="{BB962C8B-B14F-4D97-AF65-F5344CB8AC3E}">
        <p14:creationId xmlns:p14="http://schemas.microsoft.com/office/powerpoint/2010/main" val="2109765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C4C81FC-1873-AB41-8E30-8E7923C75DB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AND</a:t>
            </a:r>
            <a:r>
              <a:rPr lang="en-US" altLang="en-US" sz="4000" b="1" dirty="0">
                <a:solidFill>
                  <a:schemeClr val="accent3"/>
                </a:solidFill>
              </a:rPr>
              <a:t> Example</a:t>
            </a:r>
            <a:endParaRPr lang="en-US" altLang="en-US" dirty="0"/>
          </a:p>
        </p:txBody>
      </p:sp>
      <p:sp>
        <p:nvSpPr>
          <p:cNvPr id="16389" name="Text Box 3"/>
          <p:cNvSpPr txBox="1">
            <a:spLocks noChangeArrowheads="1"/>
          </p:cNvSpPr>
          <p:nvPr/>
        </p:nvSpPr>
        <p:spPr bwMode="auto">
          <a:xfrm>
            <a:off x="2401887" y="3617246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04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04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2004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mov </a:t>
            </a:r>
            <a:r>
              <a:rPr lang="en-US" altLang="en-US" sz="1800" b="1" dirty="0" err="1">
                <a:latin typeface="Courier New" charset="0"/>
              </a:rPr>
              <a:t>ax,wordVal</a:t>
            </a:r>
            <a:endParaRPr lang="en-US" altLang="en-US" sz="1800" b="1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>
                <a:solidFill>
                  <a:schemeClr val="accent3"/>
                </a:solidFill>
                <a:latin typeface="Courier New" charset="0"/>
              </a:rPr>
              <a:t>And</a:t>
            </a:r>
            <a:r>
              <a:rPr lang="en-US" altLang="en-US" sz="1800" b="1">
                <a:latin typeface="Courier New" charset="0"/>
              </a:rPr>
              <a:t> </a:t>
            </a:r>
            <a:r>
              <a:rPr lang="en-US" altLang="en-US" sz="1800" b="1" dirty="0">
                <a:latin typeface="Courier New" charset="0"/>
              </a:rPr>
              <a:t>ax,1	; low bit set?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chemeClr val="accent3"/>
                </a:solidFill>
                <a:latin typeface="Courier New" charset="0"/>
              </a:rPr>
              <a:t>jz</a:t>
            </a:r>
            <a:r>
              <a:rPr lang="en-US" altLang="en-US" sz="1800" b="1" dirty="0">
                <a:latin typeface="Courier New" charset="0"/>
              </a:rPr>
              <a:t>  </a:t>
            </a:r>
            <a:r>
              <a:rPr lang="en-US" altLang="en-US" sz="1800" b="1" dirty="0" err="1">
                <a:latin typeface="Courier New" charset="0"/>
              </a:rPr>
              <a:t>EvenValue</a:t>
            </a:r>
            <a:r>
              <a:rPr lang="en-US" altLang="en-US" sz="1800" b="1" dirty="0">
                <a:latin typeface="Courier New" charset="0"/>
              </a:rPr>
              <a:t>	; jump if Zero flag set</a:t>
            </a:r>
          </a:p>
        </p:txBody>
      </p:sp>
      <p:sp>
        <p:nvSpPr>
          <p:cNvPr id="16390" name="Text Box 4"/>
          <p:cNvSpPr txBox="1">
            <a:spLocks noChangeArrowheads="1"/>
          </p:cNvSpPr>
          <p:nvPr/>
        </p:nvSpPr>
        <p:spPr bwMode="auto">
          <a:xfrm>
            <a:off x="1269988" y="1797424"/>
            <a:ext cx="919989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857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2000" b="1" dirty="0">
                <a:latin typeface="+mn-lt"/>
              </a:rPr>
              <a:t>Task</a:t>
            </a:r>
            <a:r>
              <a:rPr lang="en-US" altLang="en-US" sz="2000" dirty="0">
                <a:latin typeface="+mn-lt"/>
              </a:rPr>
              <a:t>: </a:t>
            </a:r>
            <a:r>
              <a:rPr lang="en-US" altLang="en-US" sz="2800" dirty="0">
                <a:solidFill>
                  <a:schemeClr val="accent3"/>
                </a:solidFill>
                <a:latin typeface="+mn-lt"/>
              </a:rPr>
              <a:t>Jump</a:t>
            </a:r>
            <a:r>
              <a:rPr lang="en-US" altLang="en-US" sz="2800" dirty="0">
                <a:latin typeface="+mn-lt"/>
              </a:rPr>
              <a:t> to a label </a:t>
            </a:r>
            <a:r>
              <a:rPr lang="en-US" altLang="en-US" sz="2800" dirty="0">
                <a:solidFill>
                  <a:schemeClr val="accent3"/>
                </a:solidFill>
                <a:latin typeface="+mn-lt"/>
              </a:rPr>
              <a:t>if an integer is </a:t>
            </a:r>
            <a:r>
              <a:rPr lang="en-US" altLang="en-US" sz="2800" dirty="0">
                <a:solidFill>
                  <a:srgbClr val="C00000"/>
                </a:solidFill>
                <a:latin typeface="+mn-lt"/>
              </a:rPr>
              <a:t>even</a:t>
            </a:r>
            <a:r>
              <a:rPr lang="en-US" altLang="en-US" sz="2800" dirty="0">
                <a:latin typeface="+mn-lt"/>
              </a:rPr>
              <a:t>.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Tx/>
            </a:pPr>
            <a:r>
              <a:rPr lang="en-US" altLang="en-US" sz="2000" b="1" dirty="0">
                <a:latin typeface="+mn-lt"/>
              </a:rPr>
              <a:t>Solution</a:t>
            </a:r>
            <a:r>
              <a:rPr lang="en-US" altLang="en-US" sz="2000" dirty="0">
                <a:latin typeface="+mn-lt"/>
              </a:rPr>
              <a:t>: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AND</a:t>
            </a:r>
            <a:r>
              <a:rPr lang="en-US" altLang="en-US" sz="2000" dirty="0">
                <a:latin typeface="+mn-lt"/>
              </a:rPr>
              <a:t> the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lowest bit</a:t>
            </a:r>
            <a:r>
              <a:rPr lang="en-US" altLang="en-US" sz="2000" dirty="0">
                <a:latin typeface="+mn-lt"/>
              </a:rPr>
              <a:t> with a 1, </a:t>
            </a:r>
          </a:p>
          <a:p>
            <a:pPr marL="0" indent="0" eaLnBrk="1" hangingPunct="1">
              <a:lnSpc>
                <a:spcPct val="110000"/>
              </a:lnSpc>
              <a:spcBef>
                <a:spcPct val="50000"/>
              </a:spcBef>
              <a:buClrTx/>
              <a:buNone/>
            </a:pPr>
            <a:r>
              <a:rPr lang="en-US" altLang="en-US" sz="2000" dirty="0">
                <a:latin typeface="+mn-lt"/>
              </a:rPr>
              <a:t>     </a:t>
            </a:r>
            <a:r>
              <a:rPr lang="en-US" altLang="en-US" sz="2000" b="1" dirty="0">
                <a:latin typeface="+mn-lt"/>
              </a:rPr>
              <a:t>If</a:t>
            </a:r>
            <a:r>
              <a:rPr lang="en-US" altLang="en-US" sz="2000" dirty="0">
                <a:latin typeface="+mn-lt"/>
              </a:rPr>
              <a:t> the 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result is Zero</a:t>
            </a:r>
            <a:r>
              <a:rPr lang="en-US" altLang="en-US" sz="2000" dirty="0">
                <a:latin typeface="+mn-lt"/>
              </a:rPr>
              <a:t>, the number was even.</a:t>
            </a:r>
          </a:p>
        </p:txBody>
      </p:sp>
      <p:sp>
        <p:nvSpPr>
          <p:cNvPr id="16391" name="Text Box 5"/>
          <p:cNvSpPr txBox="1">
            <a:spLocks noChangeArrowheads="1"/>
          </p:cNvSpPr>
          <p:nvPr/>
        </p:nvSpPr>
        <p:spPr bwMode="auto">
          <a:xfrm>
            <a:off x="2539047" y="4785969"/>
            <a:ext cx="73152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00" dirty="0">
                <a:latin typeface="+mn-lt"/>
              </a:rPr>
              <a:t>JZ (jump if Zero) is covered in Section 6.3.</a:t>
            </a:r>
          </a:p>
        </p:txBody>
      </p:sp>
    </p:spTree>
    <p:extLst>
      <p:ext uri="{BB962C8B-B14F-4D97-AF65-F5344CB8AC3E}">
        <p14:creationId xmlns:p14="http://schemas.microsoft.com/office/powerpoint/2010/main" val="17170197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A6672C8-ACB7-D94F-A954-91C24BE5A84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/>
              <a:t>Conditional Structures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1526" y="1941163"/>
            <a:ext cx="5943600" cy="3048000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500" dirty="0">
                <a:solidFill>
                  <a:schemeClr val="tx1"/>
                </a:solidFill>
              </a:rPr>
              <a:t> Block-Structured IF Statements</a:t>
            </a:r>
          </a:p>
          <a:p>
            <a:pPr lvl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2300" dirty="0"/>
              <a:t> Compound Expressions with AND</a:t>
            </a:r>
          </a:p>
          <a:p>
            <a:pPr lvl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2300" dirty="0"/>
              <a:t> Compound Expressions with OR</a:t>
            </a:r>
          </a:p>
          <a:p>
            <a:pPr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500" b="1" dirty="0">
                <a:solidFill>
                  <a:schemeClr val="accent3"/>
                </a:solidFill>
              </a:rPr>
              <a:t> WHILE Loops</a:t>
            </a:r>
          </a:p>
        </p:txBody>
      </p:sp>
    </p:spTree>
    <p:extLst>
      <p:ext uri="{BB962C8B-B14F-4D97-AF65-F5344CB8AC3E}">
        <p14:creationId xmlns:p14="http://schemas.microsoft.com/office/powerpoint/2010/main" val="6889073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12E2A8C-2729-2C48-B569-3D670B825FF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WHILE</a:t>
            </a:r>
            <a:r>
              <a:rPr lang="en-US" altLang="en-US" sz="4000" dirty="0"/>
              <a:t> Loops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5695" y="1877397"/>
            <a:ext cx="8048786" cy="114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A WHILE loop </a:t>
            </a:r>
            <a:r>
              <a:rPr lang="en-US" b="1" dirty="0">
                <a:solidFill>
                  <a:srgbClr val="C00000"/>
                </a:solidFill>
              </a:rPr>
              <a:t>tests a condition first </a:t>
            </a:r>
            <a:r>
              <a:rPr lang="en-US" u="sng" dirty="0">
                <a:solidFill>
                  <a:srgbClr val="2F2A2B"/>
                </a:solidFill>
              </a:rPr>
              <a:t>before performing a block of statements</a:t>
            </a:r>
            <a:r>
              <a:rPr lang="en-US" dirty="0">
                <a:solidFill>
                  <a:srgbClr val="2F2A2B"/>
                </a:solidFill>
              </a:rPr>
              <a:t>.</a:t>
            </a:r>
          </a:p>
          <a:p>
            <a:pPr marL="285750" indent="-285750">
              <a:lnSpc>
                <a:spcPct val="140000"/>
              </a:lnSpc>
              <a:buFont typeface="Arial" charset="0"/>
              <a:buChar char="•"/>
            </a:pPr>
            <a:r>
              <a:rPr lang="en-US" b="1" dirty="0"/>
              <a:t>As long as </a:t>
            </a:r>
            <a:r>
              <a:rPr lang="en-US" dirty="0"/>
              <a:t>the </a:t>
            </a:r>
            <a:r>
              <a:rPr lang="en-US" dirty="0">
                <a:solidFill>
                  <a:schemeClr val="accent3"/>
                </a:solidFill>
              </a:rPr>
              <a:t>loop condition remains true</a:t>
            </a:r>
            <a:r>
              <a:rPr lang="en-US" dirty="0"/>
              <a:t>, </a:t>
            </a:r>
            <a:r>
              <a:rPr lang="en-US" b="1" dirty="0"/>
              <a:t>the statements are repeated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2F2A2B"/>
              </a:solidFill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37" y="3022326"/>
            <a:ext cx="3543300" cy="1435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5695" y="4679025"/>
            <a:ext cx="98899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When implementing this structure in assembly language,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it is convenient to </a:t>
            </a:r>
            <a:r>
              <a:rPr lang="en-US" b="1" dirty="0">
                <a:solidFill>
                  <a:srgbClr val="C00000"/>
                </a:solidFill>
              </a:rPr>
              <a:t>reverse the loop condition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and </a:t>
            </a:r>
            <a:r>
              <a:rPr lang="en-US" b="1" dirty="0">
                <a:solidFill>
                  <a:schemeClr val="accent3"/>
                </a:solidFill>
              </a:rPr>
              <a:t>jump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to </a:t>
            </a:r>
            <a:r>
              <a:rPr lang="en-US" dirty="0" err="1">
                <a:solidFill>
                  <a:srgbClr val="2F2A2B"/>
                </a:solidFill>
              </a:rPr>
              <a:t>endwhile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b="1" dirty="0">
                <a:solidFill>
                  <a:srgbClr val="2F2A2B"/>
                </a:solidFill>
              </a:rPr>
              <a:t>if a condition becomes true</a:t>
            </a:r>
            <a:endParaRPr lang="en-US" b="1" dirty="0">
              <a:solidFill>
                <a:srgbClr val="2F2A2B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648" y="2072267"/>
            <a:ext cx="2624629" cy="403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53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87C0F-527B-D84C-8C77-98A6A2284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83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EA1AAB-850F-3B40-A647-CA8D5305F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1149350"/>
            <a:ext cx="85852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609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20176-3A8B-EF4E-A2B4-8C270485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84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4286BA-4A52-7D4F-874F-CEAB92565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1003300"/>
            <a:ext cx="89281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332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207360"/>
            <a:ext cx="3543300" cy="1435100"/>
          </a:xfrm>
          <a:prstGeom prst="rect">
            <a:avLst/>
          </a:prstGeom>
        </p:spPr>
      </p:pic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12E2A8C-2729-2C48-B569-3D670B825FF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WHILE </a:t>
            </a:r>
            <a:r>
              <a:rPr lang="en-US" altLang="en-US" sz="4000" dirty="0"/>
              <a:t>Loops: </a:t>
            </a:r>
            <a:r>
              <a:rPr lang="en-US" sz="4000" b="1" dirty="0">
                <a:solidFill>
                  <a:schemeClr val="accent3"/>
                </a:solidFill>
              </a:rPr>
              <a:t>Example1</a:t>
            </a:r>
            <a:endParaRPr lang="en-US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3617285" y="5637505"/>
            <a:ext cx="88838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 and 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67392" y="4710928"/>
            <a:ext cx="280307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Reverse </a:t>
            </a:r>
            <a:r>
              <a:rPr lang="en-US" b="1">
                <a:solidFill>
                  <a:srgbClr val="FF0000"/>
                </a:solidFill>
              </a:rPr>
              <a:t>The loop Condition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771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207360"/>
            <a:ext cx="3543300" cy="1435100"/>
          </a:xfrm>
          <a:prstGeom prst="rect">
            <a:avLst/>
          </a:prstGeom>
        </p:spPr>
      </p:pic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12E2A8C-2729-2C48-B569-3D670B825FF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WHILE </a:t>
            </a:r>
            <a:r>
              <a:rPr lang="en-US" altLang="en-US" sz="4000" dirty="0"/>
              <a:t>Loops: </a:t>
            </a:r>
            <a:r>
              <a:rPr lang="en-US" sz="4000" b="1" dirty="0">
                <a:solidFill>
                  <a:schemeClr val="accent3"/>
                </a:solidFill>
              </a:rPr>
              <a:t>Example1</a:t>
            </a:r>
            <a:endParaRPr lang="en-US" alt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572253" y="2130049"/>
            <a:ext cx="6731011" cy="38318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                            mov eax,val1           ; </a:t>
            </a:r>
            <a:r>
              <a:rPr lang="en-US" b="1" dirty="0">
                <a:solidFill>
                  <a:srgbClr val="FF0000"/>
                </a:solidFill>
                <a:latin typeface="Helvetica" charset="0"/>
              </a:rPr>
              <a:t>copy variable to EAX?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beginwhile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              	              </a:t>
            </a:r>
            <a:r>
              <a:rPr lang="en-US" b="1" dirty="0" err="1">
                <a:solidFill>
                  <a:srgbClr val="2F2A2B"/>
                </a:solidFill>
                <a:latin typeface="Helvetica" charset="0"/>
              </a:rPr>
              <a:t>cmp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eax,val2           ; if not (val1 &lt; val2)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3"/>
                </a:solidFill>
                <a:latin typeface="Helvetica" charset="0"/>
              </a:rPr>
              <a:t>		</a:t>
            </a:r>
            <a:r>
              <a:rPr lang="en-US" dirty="0" err="1">
                <a:solidFill>
                  <a:schemeClr val="accent3"/>
                </a:solidFill>
                <a:latin typeface="Helvetica" charset="0"/>
              </a:rPr>
              <a:t>jge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endwhile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           ; exit the loop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		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inc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eax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                  ; val1++;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		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dec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val2                   ; val2--;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3"/>
                </a:solidFill>
                <a:latin typeface="Helvetica" charset="0"/>
              </a:rPr>
              <a:t>		</a:t>
            </a:r>
            <a:r>
              <a:rPr lang="en-US" dirty="0" err="1">
                <a:solidFill>
                  <a:schemeClr val="accent3"/>
                </a:solidFill>
                <a:latin typeface="Helvetica" charset="0"/>
              </a:rPr>
              <a:t>jmp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beginwhile         ; repeat the loop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endwhile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		mov val1,eax            ; save new value for val1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17285" y="5637505"/>
            <a:ext cx="88838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 and 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67392" y="4710928"/>
            <a:ext cx="280307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Reverse </a:t>
            </a:r>
            <a:r>
              <a:rPr lang="en-US" b="1">
                <a:solidFill>
                  <a:srgbClr val="FF0000"/>
                </a:solidFill>
              </a:rPr>
              <a:t>The loop Condition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0997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77A7C-0E05-BF45-86C8-4B13CCB89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B1641-11BA-F94E-8A7A-D8387735F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A81B5-AA8E-A243-AA22-1F09F36C9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487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12E2A8C-2729-2C48-B569-3D670B825FF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WHILE </a:t>
            </a:r>
            <a:r>
              <a:rPr lang="en-US" altLang="en-US" sz="4000" dirty="0"/>
              <a:t>Loops: </a:t>
            </a:r>
            <a:r>
              <a:rPr lang="en-US" sz="4000" b="1" dirty="0">
                <a:solidFill>
                  <a:schemeClr val="accent3"/>
                </a:solidFill>
              </a:rPr>
              <a:t>Example2</a:t>
            </a:r>
            <a:endParaRPr lang="en-US" altLang="en-US" sz="4000" dirty="0"/>
          </a:p>
        </p:txBody>
      </p:sp>
      <p:sp>
        <p:nvSpPr>
          <p:cNvPr id="59397" name="Text Box 4"/>
          <p:cNvSpPr txBox="1">
            <a:spLocks noChangeArrowheads="1"/>
          </p:cNvSpPr>
          <p:nvPr/>
        </p:nvSpPr>
        <p:spPr bwMode="auto">
          <a:xfrm>
            <a:off x="1327156" y="3221674"/>
            <a:ext cx="2955588" cy="128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Courier New" charset="0"/>
              </a:rPr>
              <a:t>while( </a:t>
            </a:r>
            <a:r>
              <a:rPr lang="en-US" altLang="en-US" sz="2000" dirty="0" err="1">
                <a:latin typeface="Courier New" charset="0"/>
              </a:rPr>
              <a:t>eax</a:t>
            </a:r>
            <a:r>
              <a:rPr lang="en-US" altLang="en-US" sz="2000" dirty="0">
                <a:latin typeface="Courier New" charset="0"/>
              </a:rPr>
              <a:t> &lt; </a:t>
            </a:r>
            <a:r>
              <a:rPr lang="en-US" altLang="en-US" sz="2000" dirty="0" err="1">
                <a:latin typeface="Courier New" charset="0"/>
              </a:rPr>
              <a:t>ebx</a:t>
            </a:r>
            <a:r>
              <a:rPr lang="en-US" altLang="en-US" sz="2000" dirty="0">
                <a:latin typeface="Courier New" charset="0"/>
              </a:rPr>
              <a:t>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Courier New" charset="0"/>
              </a:rPr>
              <a:t>	</a:t>
            </a:r>
            <a:r>
              <a:rPr lang="en-US" altLang="en-US" sz="2000" dirty="0" err="1">
                <a:latin typeface="Courier New" charset="0"/>
              </a:rPr>
              <a:t>eax</a:t>
            </a:r>
            <a:r>
              <a:rPr lang="en-US" altLang="en-US" sz="2000" dirty="0">
                <a:latin typeface="Courier New" charset="0"/>
              </a:rPr>
              <a:t> = </a:t>
            </a:r>
            <a:r>
              <a:rPr lang="en-US" altLang="en-US" sz="2000" dirty="0" err="1">
                <a:latin typeface="Courier New" charset="0"/>
              </a:rPr>
              <a:t>eax</a:t>
            </a:r>
            <a:r>
              <a:rPr lang="en-US" altLang="en-US" sz="2000" dirty="0">
                <a:latin typeface="Courier New" charset="0"/>
              </a:rPr>
              <a:t> + 1;</a:t>
            </a:r>
          </a:p>
        </p:txBody>
      </p:sp>
      <p:sp>
        <p:nvSpPr>
          <p:cNvPr id="59400" name="Text Box 3"/>
          <p:cNvSpPr txBox="1">
            <a:spLocks noChangeArrowheads="1"/>
          </p:cNvSpPr>
          <p:nvPr/>
        </p:nvSpPr>
        <p:spPr bwMode="auto">
          <a:xfrm>
            <a:off x="4497885" y="3028211"/>
            <a:ext cx="7058025" cy="16764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571500" algn="l"/>
                <a:tab pos="36576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571500" algn="l"/>
                <a:tab pos="36576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571500" algn="l"/>
                <a:tab pos="36576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5715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5715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715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715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715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715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top:	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	</a:t>
            </a:r>
            <a:r>
              <a:rPr lang="en-US" altLang="en-US" sz="1800" b="1" dirty="0" err="1">
                <a:latin typeface="Courier New" charset="0"/>
              </a:rPr>
              <a:t>cmp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eax,ebx</a:t>
            </a:r>
            <a:r>
              <a:rPr lang="en-US" altLang="en-US" sz="1800" dirty="0">
                <a:latin typeface="Courier New" charset="0"/>
              </a:rPr>
              <a:t>	; check loop condition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jae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next	; false? exit loop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inc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eax</a:t>
            </a:r>
            <a:r>
              <a:rPr lang="en-US" altLang="en-US" sz="1800" dirty="0">
                <a:latin typeface="Courier New" charset="0"/>
              </a:rPr>
              <a:t>	; body of loop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jmp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top	; repeat the loop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next: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6343475" y="4748485"/>
            <a:ext cx="3265746" cy="55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This is a possible implementation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97885" y="2534638"/>
            <a:ext cx="9028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 and 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39305" y="4229653"/>
            <a:ext cx="1531290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Reverse </a:t>
            </a:r>
            <a:r>
              <a:rPr lang="en-US" sz="1600" b="1">
                <a:solidFill>
                  <a:srgbClr val="FF0000"/>
                </a:solidFill>
              </a:rPr>
              <a:t>The loop Condition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8922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A78E25C-A610-EF4E-8241-2F48B7033C7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WHILE </a:t>
            </a:r>
            <a:r>
              <a:rPr lang="en-US" altLang="en-US" sz="4000" dirty="0"/>
              <a:t>Loops: </a:t>
            </a:r>
            <a:r>
              <a:rPr lang="en-US" sz="4000" b="1" dirty="0">
                <a:solidFill>
                  <a:schemeClr val="accent3"/>
                </a:solidFill>
              </a:rPr>
              <a:t>Example3</a:t>
            </a:r>
            <a:endParaRPr lang="en-US" altLang="en-US" sz="4000" b="1" dirty="0">
              <a:solidFill>
                <a:schemeClr val="accent3"/>
              </a:solidFill>
            </a:endParaRPr>
          </a:p>
        </p:txBody>
      </p:sp>
      <p:sp>
        <p:nvSpPr>
          <p:cNvPr id="132099" name="Text Box 3"/>
          <p:cNvSpPr txBox="1">
            <a:spLocks noChangeArrowheads="1"/>
          </p:cNvSpPr>
          <p:nvPr/>
        </p:nvSpPr>
        <p:spPr bwMode="auto">
          <a:xfrm>
            <a:off x="2530098" y="4175779"/>
            <a:ext cx="7086600" cy="19812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571500" algn="l"/>
                <a:tab pos="36576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571500" algn="l"/>
                <a:tab pos="36576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571500" algn="l"/>
                <a:tab pos="36576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5715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5715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715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715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715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715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top:	</a:t>
            </a:r>
            <a:r>
              <a:rPr lang="en-US" altLang="en-US" sz="1800" b="1" dirty="0" err="1">
                <a:latin typeface="Courier New" charset="0"/>
              </a:rPr>
              <a:t>cmp</a:t>
            </a:r>
            <a:r>
              <a:rPr lang="en-US" altLang="en-US" sz="1800" dirty="0">
                <a:latin typeface="Courier New" charset="0"/>
              </a:rPr>
              <a:t> ebx,val1	; check loop condition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ja</a:t>
            </a:r>
            <a:r>
              <a:rPr lang="en-US" altLang="en-US" sz="1800" dirty="0">
                <a:latin typeface="Courier New" charset="0"/>
              </a:rPr>
              <a:t>  next	; false? exit loop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add ebx,5	; body of loop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dec</a:t>
            </a:r>
            <a:r>
              <a:rPr lang="en-US" altLang="en-US" sz="1800" dirty="0">
                <a:latin typeface="Courier New" charset="0"/>
              </a:rPr>
              <a:t> val1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jmp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top	; repeat the loop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next:</a:t>
            </a:r>
          </a:p>
        </p:txBody>
      </p:sp>
      <p:sp>
        <p:nvSpPr>
          <p:cNvPr id="60422" name="Text Box 4"/>
          <p:cNvSpPr txBox="1">
            <a:spLocks noChangeArrowheads="1"/>
          </p:cNvSpPr>
          <p:nvPr/>
        </p:nvSpPr>
        <p:spPr bwMode="auto">
          <a:xfrm>
            <a:off x="4092198" y="2344966"/>
            <a:ext cx="39624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while( </a:t>
            </a:r>
            <a:r>
              <a:rPr lang="en-US" altLang="en-US" sz="1800" dirty="0" err="1">
                <a:latin typeface="Courier New" charset="0"/>
              </a:rPr>
              <a:t>ebx</a:t>
            </a:r>
            <a:r>
              <a:rPr lang="en-US" altLang="en-US" sz="1800" dirty="0">
                <a:latin typeface="Courier New" charset="0"/>
              </a:rPr>
              <a:t> &lt;= val1)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ebx</a:t>
            </a:r>
            <a:r>
              <a:rPr lang="en-US" altLang="en-US" sz="1800" dirty="0">
                <a:latin typeface="Courier New" charset="0"/>
              </a:rPr>
              <a:t> = </a:t>
            </a:r>
            <a:r>
              <a:rPr lang="en-US" altLang="en-US" sz="1800" dirty="0" err="1">
                <a:latin typeface="Courier New" charset="0"/>
              </a:rPr>
              <a:t>ebx</a:t>
            </a:r>
            <a:r>
              <a:rPr lang="en-US" altLang="en-US" sz="1800" dirty="0">
                <a:latin typeface="Courier New" charset="0"/>
              </a:rPr>
              <a:t> + 5;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	val1 = val1 - 1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}</a:t>
            </a:r>
          </a:p>
        </p:txBody>
      </p:sp>
      <p:sp>
        <p:nvSpPr>
          <p:cNvPr id="60423" name="Text Box 5"/>
          <p:cNvSpPr txBox="1">
            <a:spLocks noChangeArrowheads="1"/>
          </p:cNvSpPr>
          <p:nvPr/>
        </p:nvSpPr>
        <p:spPr bwMode="auto">
          <a:xfrm>
            <a:off x="1233406" y="1764164"/>
            <a:ext cx="7620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Implement the following loop, using 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unsigned</a:t>
            </a:r>
            <a:r>
              <a:rPr lang="en-US" altLang="en-US" sz="1800" dirty="0">
                <a:latin typeface="+mn-lt"/>
              </a:rPr>
              <a:t> 32-bit integers: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94674" y="5613762"/>
            <a:ext cx="9028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 and 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7281" y="4782765"/>
            <a:ext cx="1193830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Reverse </a:t>
            </a:r>
            <a:r>
              <a:rPr lang="en-US" sz="1600" b="1">
                <a:solidFill>
                  <a:srgbClr val="FF0000"/>
                </a:solidFill>
              </a:rPr>
              <a:t>The loop Condition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0944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A78E25C-A610-EF4E-8241-2F48B7033C7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WHILE </a:t>
            </a:r>
            <a:r>
              <a:rPr lang="en-US" altLang="en-US" sz="4000" dirty="0"/>
              <a:t>Loops: </a:t>
            </a:r>
            <a:r>
              <a:rPr lang="en-US" altLang="en-US" sz="4000" b="1" dirty="0">
                <a:solidFill>
                  <a:schemeClr val="accent3"/>
                </a:solidFill>
              </a:rPr>
              <a:t>Example 4</a:t>
            </a:r>
          </a:p>
        </p:txBody>
      </p:sp>
      <p:sp>
        <p:nvSpPr>
          <p:cNvPr id="2" name="Rectangle 1"/>
          <p:cNvSpPr/>
          <p:nvPr/>
        </p:nvSpPr>
        <p:spPr>
          <a:xfrm>
            <a:off x="1312216" y="1895981"/>
            <a:ext cx="3269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IF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statement </a:t>
            </a:r>
            <a:r>
              <a:rPr lang="en-US" b="1" u="sng" dirty="0">
                <a:solidFill>
                  <a:srgbClr val="2F2A2B"/>
                </a:solidFill>
              </a:rPr>
              <a:t>Nested</a:t>
            </a:r>
            <a:r>
              <a:rPr lang="en-US" dirty="0">
                <a:solidFill>
                  <a:srgbClr val="2F2A2B"/>
                </a:solidFill>
              </a:rPr>
              <a:t> in a </a:t>
            </a:r>
            <a:r>
              <a:rPr lang="en-US" b="1" dirty="0">
                <a:solidFill>
                  <a:schemeClr val="accent3"/>
                </a:solidFill>
              </a:rPr>
              <a:t>Loop</a:t>
            </a:r>
            <a:endParaRPr lang="en-US" b="1" dirty="0">
              <a:solidFill>
                <a:schemeClr val="accent3"/>
              </a:solidFill>
              <a:effectLst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25356" y="2593319"/>
            <a:ext cx="7023100" cy="3619500"/>
            <a:chOff x="2586037" y="2557149"/>
            <a:chExt cx="7023100" cy="36195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6037" y="2557149"/>
              <a:ext cx="7023100" cy="36195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017520" y="4395786"/>
              <a:ext cx="3764280" cy="12039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6289052" y="1425647"/>
            <a:ext cx="4977592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</a:rPr>
              <a:t>Calculates the </a:t>
            </a:r>
            <a:r>
              <a:rPr lang="en-US" sz="2400" b="1" u="sng" dirty="0">
                <a:solidFill>
                  <a:srgbClr val="C00000"/>
                </a:solidFill>
              </a:rPr>
              <a:t>sum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chemeClr val="accent3"/>
                </a:solidFill>
              </a:rPr>
              <a:t>of all</a:t>
            </a:r>
          </a:p>
          <a:p>
            <a:r>
              <a:rPr lang="en-US" sz="2400" b="1" dirty="0">
                <a:solidFill>
                  <a:schemeClr val="accent3"/>
                </a:solidFill>
              </a:rPr>
              <a:t>array elements </a:t>
            </a:r>
            <a:r>
              <a:rPr lang="en-US" sz="2400" b="1" u="sng" dirty="0">
                <a:solidFill>
                  <a:srgbClr val="C00000"/>
                </a:solidFill>
              </a:rPr>
              <a:t>greater</a:t>
            </a:r>
            <a:r>
              <a:rPr lang="en-US" sz="2400" b="1" u="sng" dirty="0">
                <a:solidFill>
                  <a:schemeClr val="accent3"/>
                </a:solidFill>
              </a:rPr>
              <a:t> </a:t>
            </a:r>
            <a:r>
              <a:rPr lang="en-US" sz="2400" b="1" u="sng" dirty="0">
                <a:solidFill>
                  <a:srgbClr val="C00000"/>
                </a:solidFill>
              </a:rPr>
              <a:t>than</a:t>
            </a:r>
            <a:r>
              <a:rPr lang="en-US" sz="2400" b="1" dirty="0">
                <a:solidFill>
                  <a:schemeClr val="accent3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the value in sample (</a:t>
            </a:r>
            <a:r>
              <a:rPr lang="en-US" sz="2400" b="1" dirty="0">
                <a:solidFill>
                  <a:srgbClr val="C00000"/>
                </a:solidFill>
              </a:rPr>
              <a:t>50</a:t>
            </a:r>
            <a:r>
              <a:rPr lang="en-US" sz="2400" b="1" dirty="0">
                <a:solidFill>
                  <a:schemeClr val="tx1"/>
                </a:solidFill>
              </a:rPr>
              <a:t>)</a:t>
            </a:r>
            <a:endParaRPr lang="en-US" sz="2400" b="1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70710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5C3BA8F-62C3-DB40-8D71-2A34682F21E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OR</a:t>
            </a:r>
            <a:r>
              <a:rPr lang="en-US" altLang="en-US" sz="4000" dirty="0"/>
              <a:t> Instruction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9120" y="1928989"/>
            <a:ext cx="9816559" cy="1600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Performs a </a:t>
            </a:r>
            <a:r>
              <a:rPr lang="en-US" altLang="en-US" b="1" dirty="0">
                <a:solidFill>
                  <a:schemeClr val="accent3"/>
                </a:solidFill>
              </a:rPr>
              <a:t>Boolean OR </a:t>
            </a:r>
            <a:r>
              <a:rPr lang="en-US" altLang="en-US" dirty="0">
                <a:solidFill>
                  <a:schemeClr val="accent3"/>
                </a:solidFill>
              </a:rPr>
              <a:t>operation</a:t>
            </a:r>
            <a:r>
              <a:rPr lang="en-US" altLang="en-US" dirty="0"/>
              <a:t> between each pair of matching bits in two operands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Syntax</a:t>
            </a:r>
            <a:r>
              <a:rPr lang="en-US" altLang="en-US" dirty="0"/>
              <a:t>:         </a:t>
            </a:r>
            <a:r>
              <a:rPr lang="en-US" altLang="en-US" sz="1800" b="1" dirty="0">
                <a:solidFill>
                  <a:schemeClr val="tx1"/>
                </a:solidFill>
                <a:latin typeface="Courier New" charset="0"/>
              </a:rPr>
              <a:t>OR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b="1" i="1" dirty="0">
                <a:solidFill>
                  <a:srgbClr val="C00000"/>
                </a:solidFill>
                <a:latin typeface="Courier New" charset="0"/>
              </a:rPr>
              <a:t>destination</a:t>
            </a:r>
            <a:r>
              <a:rPr lang="en-US" altLang="en-US" sz="1800" b="1" i="1" dirty="0">
                <a:solidFill>
                  <a:schemeClr val="accent3"/>
                </a:solidFill>
                <a:latin typeface="Courier New" charset="0"/>
              </a:rPr>
              <a:t>, source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79554" y="3720818"/>
            <a:ext cx="1441545" cy="2226415"/>
            <a:chOff x="7206712" y="4030603"/>
            <a:chExt cx="1441545" cy="2226415"/>
          </a:xfrm>
        </p:grpSpPr>
        <p:sp>
          <p:nvSpPr>
            <p:cNvPr id="8198" name="Text Box 6"/>
            <p:cNvSpPr txBox="1">
              <a:spLocks noChangeArrowheads="1"/>
            </p:cNvSpPr>
            <p:nvPr/>
          </p:nvSpPr>
          <p:spPr bwMode="auto">
            <a:xfrm>
              <a:off x="7378258" y="4030603"/>
              <a:ext cx="990600" cy="600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defRPr b="1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2100">
                  <a:solidFill>
                    <a:srgbClr val="00B050"/>
                  </a:solidFill>
                </a:rPr>
                <a:t>OR</a:t>
              </a:r>
            </a:p>
          </p:txBody>
        </p:sp>
        <p:pic>
          <p:nvPicPr>
            <p:cNvPr id="8200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6712" y="4484627"/>
              <a:ext cx="1441545" cy="1772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061" y="2281310"/>
            <a:ext cx="1415479" cy="128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29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A78E25C-A610-EF4E-8241-2F48B7033C7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99075" y="351728"/>
            <a:ext cx="4588803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3200" dirty="0">
                <a:solidFill>
                  <a:schemeClr val="tx1"/>
                </a:solidFill>
              </a:rPr>
              <a:t>WHILE </a:t>
            </a:r>
            <a:r>
              <a:rPr lang="en-US" altLang="en-US" sz="3200" dirty="0"/>
              <a:t>Loops: </a:t>
            </a:r>
            <a:r>
              <a:rPr lang="en-US" altLang="en-US" sz="3200" b="1" dirty="0">
                <a:solidFill>
                  <a:schemeClr val="accent3"/>
                </a:solidFill>
              </a:rPr>
              <a:t>Example 4</a:t>
            </a:r>
          </a:p>
        </p:txBody>
      </p:sp>
      <p:sp>
        <p:nvSpPr>
          <p:cNvPr id="2" name="Rectangle 1"/>
          <p:cNvSpPr/>
          <p:nvPr/>
        </p:nvSpPr>
        <p:spPr>
          <a:xfrm>
            <a:off x="1312216" y="1895981"/>
            <a:ext cx="3605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>
                <a:solidFill>
                  <a:schemeClr val="accent3"/>
                </a:solidFill>
              </a:rPr>
              <a:t>IF</a:t>
            </a:r>
            <a:r>
              <a:rPr lang="en-US" sz="2000" dirty="0">
                <a:solidFill>
                  <a:schemeClr val="accent3"/>
                </a:solidFill>
              </a:rPr>
              <a:t> </a:t>
            </a:r>
            <a:r>
              <a:rPr lang="en-US" sz="2000" dirty="0">
                <a:solidFill>
                  <a:srgbClr val="2F2A2B"/>
                </a:solidFill>
              </a:rPr>
              <a:t>statement </a:t>
            </a:r>
            <a:r>
              <a:rPr lang="en-US" sz="2000" b="1" u="sng" dirty="0">
                <a:solidFill>
                  <a:srgbClr val="2F2A2B"/>
                </a:solidFill>
              </a:rPr>
              <a:t>Nested</a:t>
            </a:r>
            <a:r>
              <a:rPr lang="en-US" sz="2000" dirty="0">
                <a:solidFill>
                  <a:srgbClr val="2F2A2B"/>
                </a:solidFill>
              </a:rPr>
              <a:t> in a </a:t>
            </a:r>
            <a:r>
              <a:rPr lang="en-US" sz="2000" b="1" dirty="0">
                <a:solidFill>
                  <a:schemeClr val="accent3"/>
                </a:solidFill>
              </a:rPr>
              <a:t>Loop</a:t>
            </a:r>
            <a:endParaRPr lang="en-US" sz="2000" b="1" dirty="0">
              <a:solidFill>
                <a:schemeClr val="accent3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276" y="32740"/>
            <a:ext cx="6274304" cy="62718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06408" y="32740"/>
            <a:ext cx="2625072" cy="318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250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50283" y="2913648"/>
            <a:ext cx="5220032" cy="2888557"/>
          </a:xfrm>
          <a:prstGeom prst="rect">
            <a:avLst/>
          </a:prstGeom>
        </p:spPr>
      </p:pic>
      <p:sp>
        <p:nvSpPr>
          <p:cNvPr id="604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A78E25C-A610-EF4E-8241-2F48B7033C7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99166" y="423000"/>
            <a:ext cx="4588803" cy="1450757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3200" b="1" dirty="0">
                <a:solidFill>
                  <a:schemeClr val="tx1"/>
                </a:solidFill>
              </a:rPr>
              <a:t>WHILE </a:t>
            </a:r>
            <a:r>
              <a:rPr lang="en-US" altLang="en-US" sz="3200" b="1" dirty="0"/>
              <a:t>Loops</a:t>
            </a:r>
            <a:r>
              <a:rPr lang="en-US" altLang="en-US" sz="3200" dirty="0"/>
              <a:t>: </a:t>
            </a:r>
            <a:r>
              <a:rPr lang="en-US" altLang="en-US" sz="3200" b="1" dirty="0">
                <a:solidFill>
                  <a:schemeClr val="accent3"/>
                </a:solidFill>
              </a:rPr>
              <a:t>Example 4</a:t>
            </a:r>
          </a:p>
        </p:txBody>
      </p:sp>
      <p:sp>
        <p:nvSpPr>
          <p:cNvPr id="2" name="Rectangle 1"/>
          <p:cNvSpPr/>
          <p:nvPr/>
        </p:nvSpPr>
        <p:spPr>
          <a:xfrm>
            <a:off x="1312216" y="1895981"/>
            <a:ext cx="3269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IF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statement </a:t>
            </a:r>
            <a:r>
              <a:rPr lang="en-US" b="1" u="sng" dirty="0">
                <a:solidFill>
                  <a:srgbClr val="2F2A2B"/>
                </a:solidFill>
              </a:rPr>
              <a:t>Nested</a:t>
            </a:r>
            <a:r>
              <a:rPr lang="en-US" dirty="0">
                <a:solidFill>
                  <a:srgbClr val="2F2A2B"/>
                </a:solidFill>
              </a:rPr>
              <a:t> in a </a:t>
            </a:r>
            <a:r>
              <a:rPr lang="en-US" b="1" dirty="0">
                <a:solidFill>
                  <a:schemeClr val="accent3"/>
                </a:solidFill>
              </a:rPr>
              <a:t>Loop</a:t>
            </a:r>
            <a:endParaRPr lang="en-US" b="1" dirty="0">
              <a:solidFill>
                <a:schemeClr val="accent3"/>
              </a:solidFill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256" y="108488"/>
            <a:ext cx="6755543" cy="61643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6410" y="3136049"/>
            <a:ext cx="5145910" cy="822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96410" y="4060819"/>
            <a:ext cx="5923150" cy="74756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061509" y="32685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Loop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769435" y="419073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IF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44683" y="1148379"/>
            <a:ext cx="4252818" cy="288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49285" y="107967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😳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95063" y="5138080"/>
            <a:ext cx="2076029" cy="5616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5" name="Elbow Connector 14"/>
          <p:cNvCxnSpPr/>
          <p:nvPr/>
        </p:nvCxnSpPr>
        <p:spPr>
          <a:xfrm rot="5400000" flipH="1" flipV="1">
            <a:off x="4536321" y="4412928"/>
            <a:ext cx="2207484" cy="131886"/>
          </a:xfrm>
          <a:prstGeom prst="bentConnector3">
            <a:avLst>
              <a:gd name="adj1" fmla="val 1000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69713" y="5572402"/>
            <a:ext cx="6696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607584" y="1111755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40/4 = 10</a:t>
            </a:r>
          </a:p>
        </p:txBody>
      </p:sp>
    </p:spTree>
    <p:extLst>
      <p:ext uri="{BB962C8B-B14F-4D97-AF65-F5344CB8AC3E}">
        <p14:creationId xmlns:p14="http://schemas.microsoft.com/office/powerpoint/2010/main" val="20805440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92804" y="1943399"/>
            <a:ext cx="9146595" cy="32950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Boolean and Comparison Instructions</a:t>
            </a:r>
          </a:p>
          <a:p>
            <a:pPr>
              <a:buFont typeface="Arial" charset="0"/>
              <a:buChar char="•"/>
            </a:pPr>
            <a:r>
              <a:rPr lang="en-US" altLang="en-US" sz="2400" dirty="0"/>
              <a:t> Conditional </a:t>
            </a:r>
            <a:r>
              <a:rPr lang="en-US" altLang="en-US" sz="2400" dirty="0">
                <a:solidFill>
                  <a:schemeClr val="accent3"/>
                </a:solidFill>
              </a:rPr>
              <a:t>Jumps</a:t>
            </a:r>
          </a:p>
          <a:p>
            <a:pPr>
              <a:buFont typeface="Arial" charset="0"/>
              <a:buChar char="•"/>
            </a:pPr>
            <a:r>
              <a:rPr lang="en-US" altLang="en-US" sz="2400" dirty="0"/>
              <a:t> Conditional </a:t>
            </a:r>
            <a:r>
              <a:rPr lang="en-US" altLang="en-US" sz="2400" dirty="0">
                <a:solidFill>
                  <a:schemeClr val="accent3"/>
                </a:solidFill>
              </a:rPr>
              <a:t>Structures</a:t>
            </a:r>
          </a:p>
          <a:p>
            <a:pPr>
              <a:buFont typeface="Arial" charset="0"/>
              <a:buChar char="•"/>
            </a:pPr>
            <a:r>
              <a:rPr lang="en-US" altLang="en-US" sz="2400" dirty="0">
                <a:solidFill>
                  <a:srgbClr val="C00000"/>
                </a:solidFill>
              </a:rPr>
              <a:t> Application: Finite-State Machines              </a:t>
            </a:r>
            <a:r>
              <a:rPr lang="en-US" altLang="en-US" sz="2400" b="1" dirty="0">
                <a:solidFill>
                  <a:schemeClr val="tx1"/>
                </a:solidFill>
              </a:rPr>
              <a:t>See the book   </a:t>
            </a:r>
          </a:p>
          <a:p>
            <a:pPr>
              <a:buFont typeface="Arial" charset="0"/>
              <a:buChar char="•"/>
            </a:pPr>
            <a:r>
              <a:rPr lang="en-US" altLang="en-US" sz="2400" dirty="0"/>
              <a:t> Conditional </a:t>
            </a:r>
            <a:r>
              <a:rPr lang="en-US" altLang="en-US" sz="2400" dirty="0">
                <a:solidFill>
                  <a:schemeClr val="accent3"/>
                </a:solidFill>
              </a:rPr>
              <a:t>Control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chemeClr val="accent3"/>
                </a:solidFill>
              </a:rPr>
              <a:t>Flow Directives            </a:t>
            </a:r>
            <a:r>
              <a:rPr lang="en-US" altLang="en-US" sz="2400" b="1" dirty="0">
                <a:solidFill>
                  <a:schemeClr val="tx1"/>
                </a:solidFill>
              </a:rPr>
              <a:t>See the book </a:t>
            </a:r>
            <a:endParaRPr lang="en-US" altLang="en-US" sz="2400" u="sng" dirty="0">
              <a:solidFill>
                <a:schemeClr val="accent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93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45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003748E-4CC9-4341-A679-A9430D708F4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/>
              <a:t>Summary</a:t>
            </a:r>
          </a:p>
        </p:txBody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3406" y="1841747"/>
            <a:ext cx="7772400" cy="4800600"/>
          </a:xfrm>
        </p:spPr>
        <p:txBody>
          <a:bodyPr>
            <a:normAutofit/>
          </a:bodyPr>
          <a:lstStyle/>
          <a:p>
            <a:pPr eaLnBrk="1" hangingPunct="1">
              <a:buFont typeface="Arial" charset="0"/>
              <a:buChar char="•"/>
            </a:pPr>
            <a:r>
              <a:rPr lang="en-US" altLang="en-US" sz="1800" dirty="0"/>
              <a:t> </a:t>
            </a:r>
            <a:r>
              <a:rPr lang="en-US" altLang="en-US" sz="1800" b="1" dirty="0"/>
              <a:t>Bitwise instructions </a:t>
            </a:r>
            <a:r>
              <a:rPr lang="en-US" altLang="en-US" sz="1800" dirty="0"/>
              <a:t>(AND, OR, XOR, NOT, TEST) </a:t>
            </a:r>
          </a:p>
          <a:p>
            <a:pPr lvl="1" eaLnBrk="1" hangingPunct="1"/>
            <a:r>
              <a:rPr lang="en-US" altLang="en-US" dirty="0"/>
              <a:t>manipulate individual bits in operands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1800" dirty="0"/>
              <a:t> </a:t>
            </a:r>
            <a:r>
              <a:rPr lang="en-US" altLang="en-US" sz="1800" b="1" dirty="0"/>
              <a:t>CMP</a:t>
            </a:r>
            <a:r>
              <a:rPr lang="en-US" altLang="en-US" sz="1800" dirty="0"/>
              <a:t> – compares operands using implied subtraction</a:t>
            </a:r>
          </a:p>
          <a:p>
            <a:pPr lvl="1" eaLnBrk="1" hangingPunct="1"/>
            <a:r>
              <a:rPr lang="en-US" altLang="en-US" dirty="0"/>
              <a:t>sets condition flags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1800" b="1" dirty="0"/>
              <a:t> Conditional Jumps &amp; Loops</a:t>
            </a:r>
          </a:p>
          <a:p>
            <a:pPr lvl="1" eaLnBrk="1" hangingPunct="1"/>
            <a:r>
              <a:rPr lang="en-US" altLang="en-US" dirty="0"/>
              <a:t>equality: JE, JNE</a:t>
            </a:r>
          </a:p>
          <a:p>
            <a:pPr lvl="1" eaLnBrk="1" hangingPunct="1"/>
            <a:r>
              <a:rPr lang="en-US" altLang="en-US" dirty="0"/>
              <a:t>flag values: JC, JZ, JNC, JP, ...</a:t>
            </a:r>
          </a:p>
          <a:p>
            <a:pPr lvl="1" eaLnBrk="1" hangingPunct="1"/>
            <a:r>
              <a:rPr lang="en-US" altLang="en-US" dirty="0"/>
              <a:t>signed: JG, JL, JNG, ...</a:t>
            </a:r>
          </a:p>
          <a:p>
            <a:pPr lvl="1" eaLnBrk="1" hangingPunct="1"/>
            <a:r>
              <a:rPr lang="en-US" altLang="en-US" dirty="0"/>
              <a:t>unsigned: JA, JB, JNA, ...</a:t>
            </a:r>
          </a:p>
          <a:p>
            <a:pPr lvl="1" eaLnBrk="1" hangingPunct="1"/>
            <a:r>
              <a:rPr lang="en-US" altLang="en-US" dirty="0"/>
              <a:t>LOOPZ, LOOPNZ, LOOPE, LOOPNE  </a:t>
            </a:r>
            <a:r>
              <a:rPr lang="en-US" altLang="en-US" dirty="0">
                <a:solidFill>
                  <a:srgbClr val="FF0000"/>
                </a:solidFill>
              </a:rPr>
              <a:t>(Just know them)</a:t>
            </a:r>
          </a:p>
          <a:p>
            <a:pPr>
              <a:buFont typeface="Arial" charset="0"/>
              <a:buChar char="•"/>
            </a:pPr>
            <a:r>
              <a:rPr lang="en-US" altLang="en-US" sz="1800" b="1" dirty="0"/>
              <a:t> Conditional Structures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IF statement 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While loop</a:t>
            </a:r>
          </a:p>
        </p:txBody>
      </p:sp>
    </p:spTree>
    <p:extLst>
      <p:ext uri="{BB962C8B-B14F-4D97-AF65-F5344CB8AC3E}">
        <p14:creationId xmlns:p14="http://schemas.microsoft.com/office/powerpoint/2010/main" val="10667351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6DE83-0DF3-614E-A05A-F773AD80F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8469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105291</TotalTime>
  <Words>5057</Words>
  <Application>Microsoft Macintosh PowerPoint</Application>
  <PresentationFormat>Widescreen</PresentationFormat>
  <Paragraphs>926</Paragraphs>
  <Slides>94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5" baseType="lpstr">
      <vt:lpstr>Arial</vt:lpstr>
      <vt:lpstr>Calibri</vt:lpstr>
      <vt:lpstr>Calibri Light</vt:lpstr>
      <vt:lpstr>Courier</vt:lpstr>
      <vt:lpstr>Courier New</vt:lpstr>
      <vt:lpstr>Helvetica</vt:lpstr>
      <vt:lpstr>Times</vt:lpstr>
      <vt:lpstr>Times New Roman</vt:lpstr>
      <vt:lpstr>Wingdings</vt:lpstr>
      <vt:lpstr>Retrospect</vt:lpstr>
      <vt:lpstr>VISIO</vt:lpstr>
      <vt:lpstr>CSC 3210 Computer Organization and Programming</vt:lpstr>
      <vt:lpstr>Outline</vt:lpstr>
      <vt:lpstr>Boolean and Comparison Instructions</vt:lpstr>
      <vt:lpstr>Status Flags - Review</vt:lpstr>
      <vt:lpstr>Status Flags - Review</vt:lpstr>
      <vt:lpstr>AND Instruction</vt:lpstr>
      <vt:lpstr>AND Instruction</vt:lpstr>
      <vt:lpstr>AND Example</vt:lpstr>
      <vt:lpstr>OR Instruction</vt:lpstr>
      <vt:lpstr>OR Instruction</vt:lpstr>
      <vt:lpstr>OR Instruction</vt:lpstr>
      <vt:lpstr>OR Example</vt:lpstr>
      <vt:lpstr>XOR Instruction</vt:lpstr>
      <vt:lpstr>XOR Instruction</vt:lpstr>
      <vt:lpstr>XOR Instruction</vt:lpstr>
      <vt:lpstr>XOR Instruction : Another Property</vt:lpstr>
      <vt:lpstr>XOR Application: Encrypting a String</vt:lpstr>
      <vt:lpstr>XOR Application: Encrypting a String</vt:lpstr>
      <vt:lpstr>NOT Instruction</vt:lpstr>
      <vt:lpstr>TEST Instruction</vt:lpstr>
      <vt:lpstr>CMP Instruction</vt:lpstr>
      <vt:lpstr>CMP Instruction (unsigned )</vt:lpstr>
      <vt:lpstr>CMP Instruction (signed )</vt:lpstr>
      <vt:lpstr>CMP Instruction (unsigned integers)</vt:lpstr>
      <vt:lpstr>CMP Instruction (unsigned integers)</vt:lpstr>
      <vt:lpstr>CMP Instruction  (signed integers)</vt:lpstr>
      <vt:lpstr>Outline</vt:lpstr>
      <vt:lpstr>PowerPoint Presentation</vt:lpstr>
      <vt:lpstr>Conditional Jumps</vt:lpstr>
      <vt:lpstr>Jcond Instruction</vt:lpstr>
      <vt:lpstr>Conditional Jumps (Example1)</vt:lpstr>
      <vt:lpstr>Conditional Jumps (Example2)</vt:lpstr>
      <vt:lpstr>Types of Conditional Jumps Instructions</vt:lpstr>
      <vt:lpstr>Jumps Based on Specific Flags</vt:lpstr>
      <vt:lpstr>Jumps Based on Equality</vt:lpstr>
      <vt:lpstr>Jumps Based on Unsigned Comparisons</vt:lpstr>
      <vt:lpstr>Jumps Based on Signed Comparisons</vt:lpstr>
      <vt:lpstr>Conditional Jumps</vt:lpstr>
      <vt:lpstr>Applications 1</vt:lpstr>
      <vt:lpstr>Applications 2</vt:lpstr>
      <vt:lpstr>Applications 3</vt:lpstr>
      <vt:lpstr>Applications 4</vt:lpstr>
      <vt:lpstr>Applications 5</vt:lpstr>
      <vt:lpstr>Conditional Jumps</vt:lpstr>
      <vt:lpstr>Search of an Array</vt:lpstr>
      <vt:lpstr>PowerPoint Presentation</vt:lpstr>
      <vt:lpstr>PowerPoint Presentation</vt:lpstr>
      <vt:lpstr>Outline</vt:lpstr>
      <vt:lpstr>Conditional Structures</vt:lpstr>
      <vt:lpstr>Conditional Structures</vt:lpstr>
      <vt:lpstr>Block-Structured IF Statements</vt:lpstr>
      <vt:lpstr>Block-Structured IF Statements</vt:lpstr>
      <vt:lpstr>Block-Structured IF Statements</vt:lpstr>
      <vt:lpstr>Block-Structured IF Statements</vt:lpstr>
      <vt:lpstr>Block-Structured IF Statements</vt:lpstr>
      <vt:lpstr>Block-Structured IF Statements</vt:lpstr>
      <vt:lpstr>Block-Structured IF Statements</vt:lpstr>
      <vt:lpstr>Block-Structured IF Statements</vt:lpstr>
      <vt:lpstr>Block-Structured IF Statements</vt:lpstr>
      <vt:lpstr>IF Statements: Example1 (IF-Then)</vt:lpstr>
      <vt:lpstr>IF Statements: Example1 (IF-Then)</vt:lpstr>
      <vt:lpstr>PowerPoint Presentation</vt:lpstr>
      <vt:lpstr>IF Statements: Example2 (IF-Then-Else)</vt:lpstr>
      <vt:lpstr>IF Statements: Example2 (IF-Then-Else)</vt:lpstr>
      <vt:lpstr>IF Statements: Example3 (IF-Then-Else)</vt:lpstr>
      <vt:lpstr>IF Statements: Example3 (IF-Then-Else)</vt:lpstr>
      <vt:lpstr>IF Statements: Example3 (IF-Then-Else)</vt:lpstr>
      <vt:lpstr>Conditional Structures</vt:lpstr>
      <vt:lpstr>Attendance</vt:lpstr>
      <vt:lpstr>Compound Expression with AND  (Example1)</vt:lpstr>
      <vt:lpstr>Compound Expression with AND  (Example1)</vt:lpstr>
      <vt:lpstr>Compound Expression with AND  (Example1)</vt:lpstr>
      <vt:lpstr>Compound Expression with AND  (Example2)</vt:lpstr>
      <vt:lpstr>PowerPoint Presentation</vt:lpstr>
      <vt:lpstr>Compound Expression with AND  (Example3)</vt:lpstr>
      <vt:lpstr>Conditional Structures</vt:lpstr>
      <vt:lpstr>Compound Expression with OR</vt:lpstr>
      <vt:lpstr>PowerPoint Presentation</vt:lpstr>
      <vt:lpstr>Compound Expression with OR</vt:lpstr>
      <vt:lpstr>Conditional Structures</vt:lpstr>
      <vt:lpstr>WHILE Loops</vt:lpstr>
      <vt:lpstr>PowerPoint Presentation</vt:lpstr>
      <vt:lpstr>PowerPoint Presentation</vt:lpstr>
      <vt:lpstr>WHILE Loops: Example1</vt:lpstr>
      <vt:lpstr>WHILE Loops: Example1</vt:lpstr>
      <vt:lpstr>PowerPoint Presentation</vt:lpstr>
      <vt:lpstr>WHILE Loops: Example2</vt:lpstr>
      <vt:lpstr>WHILE Loops: Example3</vt:lpstr>
      <vt:lpstr>WHILE Loops: Example 4</vt:lpstr>
      <vt:lpstr>WHILE Loops: Example 4</vt:lpstr>
      <vt:lpstr>WHILE Loops: Example 4</vt:lpstr>
      <vt:lpstr>Outline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3210 Computer Organization and Programming</dc:title>
  <dc:creator>Mussa,Awad</dc:creator>
  <cp:lastModifiedBy>Microsoft Office User</cp:lastModifiedBy>
  <cp:revision>2429</cp:revision>
  <cp:lastPrinted>2021-11-03T16:55:59Z</cp:lastPrinted>
  <dcterms:created xsi:type="dcterms:W3CDTF">2016-08-11T20:34:21Z</dcterms:created>
  <dcterms:modified xsi:type="dcterms:W3CDTF">2022-03-10T14:16:31Z</dcterms:modified>
</cp:coreProperties>
</file>